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264" r:id="rId4"/>
    <p:sldId id="267" r:id="rId5"/>
    <p:sldId id="266" r:id="rId6"/>
    <p:sldId id="265" r:id="rId7"/>
    <p:sldId id="257" r:id="rId8"/>
    <p:sldId id="259" r:id="rId9"/>
    <p:sldId id="258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905EA-798F-4B4C-81BE-F5369AE2A056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32EFA-CE53-4C25-A801-F2F9E6A9C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32EFA-CE53-4C25-A801-F2F9E6A9C9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33945-B79C-4E36-9397-E0B8C9FF3629}" type="datetimeFigureOut">
              <a:rPr lang="en-US" smtClean="0"/>
              <a:pPr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8EED7-F939-40DA-B3CA-366CB45AF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commons/a/a9/Homothetic_transformation.svg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3048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Transformations: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Translation, Rotations, Reflection, and Deformations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3886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By: Kevin Nash, Paul Harding, and Andrew </a:t>
            </a:r>
            <a:r>
              <a:rPr lang="en-US" dirty="0" err="1" smtClean="0"/>
              <a:t>Toth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7892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Definition: A linear transformation of the plane is called </a:t>
            </a:r>
            <a:r>
              <a:rPr lang="en-US" sz="3600" u="sng" dirty="0" smtClean="0"/>
              <a:t>Direct</a:t>
            </a:r>
            <a:r>
              <a:rPr lang="en-US" sz="3600" dirty="0" smtClean="0"/>
              <a:t> if and only if it</a:t>
            </a:r>
          </a:p>
          <a:p>
            <a:r>
              <a:rPr lang="en-US" sz="3600" dirty="0" smtClean="0"/>
              <a:t>preserves the orientation of any triangle, and </a:t>
            </a:r>
            <a:r>
              <a:rPr lang="en-US" sz="3600" u="sng" dirty="0" smtClean="0"/>
              <a:t>Opposite</a:t>
            </a:r>
            <a:r>
              <a:rPr lang="en-US" sz="3600" dirty="0" smtClean="0"/>
              <a:t> if and only if it reverses the</a:t>
            </a:r>
          </a:p>
          <a:p>
            <a:r>
              <a:rPr lang="en-US" sz="3600" dirty="0" smtClean="0"/>
              <a:t>orientation of each triangle.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5344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Do reflections preserve orientation?</a:t>
            </a:r>
          </a:p>
          <a:p>
            <a:r>
              <a:rPr lang="en-US" dirty="0" smtClean="0"/>
              <a:t>Suppose ◊ ABCD is a quadrilateral that has been positively oriented.</a:t>
            </a:r>
          </a:p>
          <a:p>
            <a:r>
              <a:rPr lang="en-US" dirty="0" smtClean="0"/>
              <a:t>Consider the image quadrilateral ◊A'B'C'D' under a line reflection with</a:t>
            </a:r>
          </a:p>
          <a:p>
            <a:r>
              <a:rPr lang="en-US" dirty="0" smtClean="0"/>
              <a:t>axis 6, then under a point reflection with center 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1. On your own paper, finish the construction of the image quadrilateral</a:t>
            </a:r>
          </a:p>
          <a:p>
            <a:r>
              <a:rPr lang="en-US" dirty="0" smtClean="0"/>
              <a:t>◊ A'B'C'D' as carefully as you can in each case.</a:t>
            </a:r>
          </a:p>
          <a:p>
            <a:endParaRPr lang="en-US" dirty="0" smtClean="0"/>
          </a:p>
          <a:p>
            <a:r>
              <a:rPr lang="en-US" dirty="0" smtClean="0"/>
              <a:t>2. Look at the order of the image vertices, and decide whether the</a:t>
            </a:r>
          </a:p>
          <a:p>
            <a:r>
              <a:rPr lang="en-US" dirty="0" smtClean="0"/>
              <a:t>orientation of the image is clockwise or counterclockwise in each case.</a:t>
            </a:r>
          </a:p>
          <a:p>
            <a:endParaRPr lang="en-US" dirty="0" smtClean="0"/>
          </a:p>
          <a:p>
            <a:r>
              <a:rPr lang="en-US" dirty="0" smtClean="0"/>
              <a:t>3. Did you detect any difference in the orientation-preserving properties</a:t>
            </a:r>
          </a:p>
          <a:p>
            <a:r>
              <a:rPr lang="en-US" dirty="0" smtClean="0"/>
              <a:t>of two types of reflections?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0964" y="1752600"/>
            <a:ext cx="8534400" cy="2362200"/>
            <a:chOff x="320964" y="1764030"/>
            <a:chExt cx="8534400" cy="2362200"/>
          </a:xfrm>
        </p:grpSpPr>
        <p:grpSp>
          <p:nvGrpSpPr>
            <p:cNvPr id="5" name="Group 7"/>
            <p:cNvGrpSpPr/>
            <p:nvPr/>
          </p:nvGrpSpPr>
          <p:grpSpPr>
            <a:xfrm>
              <a:off x="320964" y="1764030"/>
              <a:ext cx="8534400" cy="2362200"/>
              <a:chOff x="533400" y="685800"/>
              <a:chExt cx="10058400" cy="304800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4510" t="50000" r="16837" b="29167"/>
              <a:stretch>
                <a:fillRect/>
              </a:stretch>
            </p:blipFill>
            <p:spPr bwMode="auto">
              <a:xfrm>
                <a:off x="533400" y="685800"/>
                <a:ext cx="10058400" cy="30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9829800" y="1524000"/>
                <a:ext cx="381001" cy="381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555671" y="1162665"/>
                <a:ext cx="381000" cy="381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00600" y="2971800"/>
                <a:ext cx="381000" cy="381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677400" y="3200400"/>
                <a:ext cx="381000" cy="381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7239000" y="2819400"/>
              <a:ext cx="775855" cy="7677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71800" y="2590800"/>
              <a:ext cx="775855" cy="7677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44510" t="50000" r="16837" b="29167"/>
          <a:stretch>
            <a:fillRect/>
          </a:stretch>
        </p:blipFill>
        <p:spPr bwMode="auto">
          <a:xfrm>
            <a:off x="152400" y="1752600"/>
            <a:ext cx="876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Products of Two or More Reflections</a:t>
            </a:r>
            <a:r>
              <a:rPr lang="en-US" sz="2400" b="1" dirty="0" smtClean="0"/>
              <a:t>:</a:t>
            </a:r>
          </a:p>
          <a:p>
            <a:r>
              <a:rPr lang="en-US" sz="2400" dirty="0" smtClean="0"/>
              <a:t>If ƒ and </a:t>
            </a:r>
            <a:r>
              <a:rPr lang="en-US" sz="2400" i="1" dirty="0" smtClean="0"/>
              <a:t>g</a:t>
            </a:r>
            <a:r>
              <a:rPr lang="en-US" sz="2400" dirty="0" smtClean="0"/>
              <a:t> are any two transformations, their </a:t>
            </a:r>
            <a:r>
              <a:rPr lang="en-US" sz="2400" b="1" dirty="0" smtClean="0"/>
              <a:t>product, </a:t>
            </a:r>
            <a:r>
              <a:rPr lang="en-US" sz="2400" dirty="0" smtClean="0"/>
              <a:t>denoted by </a:t>
            </a:r>
            <a:r>
              <a:rPr lang="en-US" sz="2400" i="1" dirty="0" err="1" smtClean="0"/>
              <a:t>g</a:t>
            </a:r>
            <a:r>
              <a:rPr lang="en-US" sz="2400" dirty="0" err="1" smtClean="0"/>
              <a:t>ƒ</a:t>
            </a:r>
            <a:r>
              <a:rPr lang="en-US" sz="2400" dirty="0" smtClean="0"/>
              <a:t>, is just the ordinary functional </a:t>
            </a:r>
            <a:r>
              <a:rPr lang="en-US" sz="2400" b="1" u="sng" dirty="0" smtClean="0"/>
              <a:t>composition</a:t>
            </a:r>
            <a:r>
              <a:rPr lang="en-US" sz="2400" b="1" dirty="0" smtClean="0"/>
              <a:t> </a:t>
            </a:r>
            <a:r>
              <a:rPr lang="en-US" sz="2400" i="1" dirty="0" smtClean="0"/>
              <a:t>g○</a:t>
            </a:r>
            <a:r>
              <a:rPr lang="en-US" sz="2400" dirty="0" smtClean="0"/>
              <a:t> ƒ of ƒ and </a:t>
            </a:r>
            <a:r>
              <a:rPr lang="en-US" sz="2400" i="1" dirty="0" smtClean="0"/>
              <a:t>g</a:t>
            </a:r>
            <a:r>
              <a:rPr lang="en-US" sz="2400" dirty="0" smtClean="0"/>
              <a:t> . That is for each point  P, </a:t>
            </a:r>
            <a:r>
              <a:rPr lang="en-US" sz="2400" i="1" dirty="0" err="1" smtClean="0"/>
              <a:t>g</a:t>
            </a:r>
            <a:r>
              <a:rPr lang="en-US" sz="2400" dirty="0" err="1" smtClean="0"/>
              <a:t>ƒ</a:t>
            </a:r>
            <a:r>
              <a:rPr lang="en-US" sz="2400" dirty="0" smtClean="0"/>
              <a:t>(P) = </a:t>
            </a:r>
            <a:r>
              <a:rPr lang="en-US" sz="2400" i="1" dirty="0" smtClean="0"/>
              <a:t>g ○ </a:t>
            </a:r>
            <a:r>
              <a:rPr lang="en-US" sz="2400" dirty="0" smtClean="0"/>
              <a:t>ƒ(P) = </a:t>
            </a:r>
            <a:r>
              <a:rPr lang="en-US" sz="2400" i="1" dirty="0" smtClean="0"/>
              <a:t>g</a:t>
            </a:r>
            <a:r>
              <a:rPr lang="en-US" sz="2400" dirty="0" smtClean="0"/>
              <a:t>[ƒ(P)]. If </a:t>
            </a:r>
            <a:r>
              <a:rPr lang="en-US" sz="2400" dirty="0" err="1" smtClean="0"/>
              <a:t>ƒ</a:t>
            </a:r>
            <a:r>
              <a:rPr lang="en-US" sz="2400" i="1" dirty="0" err="1" smtClean="0"/>
              <a:t>g</a:t>
            </a:r>
            <a:r>
              <a:rPr lang="en-US" sz="2400" dirty="0" smtClean="0"/>
              <a:t> ≠</a:t>
            </a:r>
            <a:r>
              <a:rPr lang="en-US" sz="2400" i="1" dirty="0" err="1" smtClean="0"/>
              <a:t>g</a:t>
            </a:r>
            <a:r>
              <a:rPr lang="en-US" sz="2400" dirty="0" err="1" smtClean="0"/>
              <a:t>ƒ</a:t>
            </a:r>
            <a:r>
              <a:rPr lang="en-US" sz="2400" dirty="0" smtClean="0"/>
              <a:t>, we would say that ƒ and g </a:t>
            </a:r>
            <a:r>
              <a:rPr lang="en-US" sz="2400" b="1" u="sng" dirty="0" smtClean="0"/>
              <a:t>do not commute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09600" y="281940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Theorem 2: </a:t>
            </a:r>
            <a:r>
              <a:rPr lang="en-US" sz="2400" dirty="0" smtClean="0"/>
              <a:t>The product of an even number of opposite </a:t>
            </a:r>
            <a:r>
              <a:rPr lang="en-US" sz="2400" dirty="0" smtClean="0"/>
              <a:t>linear transformations </a:t>
            </a:r>
            <a:r>
              <a:rPr lang="en-US" sz="2400" dirty="0" smtClean="0"/>
              <a:t>is </a:t>
            </a:r>
            <a:r>
              <a:rPr lang="en-US" sz="2400" b="1" u="sng" dirty="0" smtClean="0"/>
              <a:t>direct</a:t>
            </a:r>
            <a:r>
              <a:rPr lang="en-US" sz="2400" dirty="0" smtClean="0"/>
              <a:t>, and the product of an odd number is an </a:t>
            </a:r>
            <a:r>
              <a:rPr lang="en-US" sz="2400" b="1" u="sng" dirty="0" smtClean="0"/>
              <a:t>opposite</a:t>
            </a:r>
            <a:r>
              <a:rPr lang="en-US" sz="2400" dirty="0" smtClean="0"/>
              <a:t> transformation.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419600"/>
            <a:ext cx="6400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Lemma: The product of and number of </a:t>
            </a:r>
            <a:r>
              <a:rPr lang="en-US" sz="2400" dirty="0" err="1" smtClean="0"/>
              <a:t>isometries</a:t>
            </a:r>
            <a:endParaRPr lang="en-US" sz="2400" dirty="0" smtClean="0"/>
          </a:p>
          <a:p>
            <a:r>
              <a:rPr lang="en-US" sz="2400" dirty="0" smtClean="0"/>
              <a:t> is an </a:t>
            </a:r>
            <a:r>
              <a:rPr lang="en-US" sz="2400" dirty="0" err="1" smtClean="0"/>
              <a:t>isometry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1" y="304800"/>
            <a:ext cx="88391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b="1" u="sng" dirty="0" smtClean="0"/>
              <a:t>Translation</a:t>
            </a:r>
            <a:r>
              <a:rPr lang="en-US" sz="2400" dirty="0" smtClean="0"/>
              <a:t> </a:t>
            </a:r>
            <a:r>
              <a:rPr lang="en-US" sz="2400" dirty="0" smtClean="0"/>
              <a:t>in the plane is the product of two reflections translation</a:t>
            </a:r>
          </a:p>
          <a:p>
            <a:r>
              <a:rPr lang="en-US" sz="2400" dirty="0" err="1" smtClean="0"/>
              <a:t>s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 </a:t>
            </a:r>
            <a:r>
              <a:rPr lang="en-US" sz="2400" dirty="0" smtClean="0"/>
              <a:t>where and are parallel lines. </a:t>
            </a:r>
            <a:r>
              <a:rPr lang="en-US" sz="2400" dirty="0" smtClean="0"/>
              <a:t>A </a:t>
            </a:r>
            <a:r>
              <a:rPr lang="en-US" sz="2400" b="1" u="sng" dirty="0" smtClean="0"/>
              <a:t>Rotation</a:t>
            </a:r>
            <a:r>
              <a:rPr lang="en-US" sz="2400" dirty="0" smtClean="0"/>
              <a:t> </a:t>
            </a:r>
            <a:r>
              <a:rPr lang="en-US" sz="2400" dirty="0" smtClean="0"/>
              <a:t>is the product of </a:t>
            </a:r>
            <a:r>
              <a:rPr lang="en-US" sz="2400" dirty="0" smtClean="0"/>
              <a:t>two rotation reflections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m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 </a:t>
            </a:r>
            <a:r>
              <a:rPr lang="en-US" sz="2400" dirty="0" smtClean="0"/>
              <a:t>, where L </a:t>
            </a:r>
            <a:r>
              <a:rPr lang="en-US" sz="2400" dirty="0" smtClean="0"/>
              <a:t>and </a:t>
            </a:r>
            <a:r>
              <a:rPr lang="en-US" sz="2400" dirty="0" smtClean="0"/>
              <a:t>M are </a:t>
            </a:r>
            <a:r>
              <a:rPr lang="en-US" sz="2400" dirty="0" smtClean="0"/>
              <a:t>lines that meet, and the point of  </a:t>
            </a:r>
            <a:r>
              <a:rPr lang="en-US" sz="2400" dirty="0" smtClean="0"/>
              <a:t>intersection </a:t>
            </a:r>
            <a:r>
              <a:rPr lang="en-US" sz="2400" dirty="0" smtClean="0"/>
              <a:t>is called the </a:t>
            </a:r>
            <a:r>
              <a:rPr lang="en-US" sz="2400" b="1" u="sng" dirty="0" smtClean="0"/>
              <a:t>C</a:t>
            </a:r>
            <a:r>
              <a:rPr lang="en-US" sz="2400" b="1" u="sng" dirty="0" smtClean="0"/>
              <a:t>enter</a:t>
            </a:r>
            <a:r>
              <a:rPr lang="en-US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 smtClean="0"/>
              <a:t>the rotation</a:t>
            </a:r>
          </a:p>
          <a:p>
            <a:endParaRPr lang="en-US" sz="2400" dirty="0" smtClean="0"/>
          </a:p>
          <a:p>
            <a:r>
              <a:rPr lang="en-US" sz="2400" dirty="0" smtClean="0"/>
              <a:t>When rotating object, </a:t>
            </a:r>
            <a:r>
              <a:rPr lang="en-US" sz="2400" b="1" u="sng" dirty="0" smtClean="0"/>
              <a:t>rotation about the origin </a:t>
            </a:r>
            <a:r>
              <a:rPr lang="en-US" sz="2400" dirty="0" smtClean="0"/>
              <a:t>is given in the equation </a:t>
            </a:r>
            <a:r>
              <a:rPr lang="en-US" sz="2400" dirty="0" smtClean="0"/>
              <a:t>R</a:t>
            </a:r>
            <a:r>
              <a:rPr lang="el-GR" sz="2400" baseline="-25000" dirty="0" smtClean="0"/>
              <a:t>α</a:t>
            </a:r>
            <a:r>
              <a:rPr lang="en-US" sz="2400" dirty="0" smtClean="0"/>
              <a:t>(</a:t>
            </a:r>
            <a:r>
              <a:rPr lang="en-US" sz="2400" dirty="0" err="1" smtClean="0"/>
              <a:t>x,y</a:t>
            </a:r>
            <a:r>
              <a:rPr lang="en-US" sz="2400" dirty="0" smtClean="0"/>
              <a:t>) = (</a:t>
            </a:r>
            <a:r>
              <a:rPr lang="en-US" sz="2400" dirty="0" err="1" smtClean="0"/>
              <a:t>x’,y</a:t>
            </a:r>
            <a:r>
              <a:rPr lang="en-US" sz="2400" dirty="0" smtClean="0"/>
              <a:t>’) where </a:t>
            </a:r>
            <a:r>
              <a:rPr lang="el-GR" sz="2400" dirty="0" smtClean="0"/>
              <a:t>α</a:t>
            </a:r>
            <a:r>
              <a:rPr lang="en-US" sz="2400" dirty="0" smtClean="0"/>
              <a:t> is the angle, and:</a:t>
            </a:r>
          </a:p>
          <a:p>
            <a:endParaRPr lang="en-US" sz="2400" dirty="0" smtClean="0"/>
          </a:p>
          <a:p>
            <a:r>
              <a:rPr lang="en-US" sz="2400" dirty="0" smtClean="0"/>
              <a:t>X’ = </a:t>
            </a:r>
            <a:r>
              <a:rPr lang="en-US" sz="2400" dirty="0" err="1" smtClean="0"/>
              <a:t>Xcos</a:t>
            </a:r>
            <a:r>
              <a:rPr lang="en-US" sz="2400" dirty="0" smtClean="0"/>
              <a:t>(</a:t>
            </a:r>
            <a:r>
              <a:rPr lang="el-GR" sz="2400" dirty="0" smtClean="0"/>
              <a:t>α</a:t>
            </a:r>
            <a:r>
              <a:rPr lang="en-US" sz="2400" dirty="0" smtClean="0"/>
              <a:t>) – </a:t>
            </a:r>
            <a:r>
              <a:rPr lang="en-US" sz="2400" dirty="0" err="1" smtClean="0"/>
              <a:t>ysin</a:t>
            </a:r>
            <a:r>
              <a:rPr lang="en-US" sz="2400" dirty="0" smtClean="0"/>
              <a:t>(</a:t>
            </a:r>
            <a:r>
              <a:rPr lang="el-GR" sz="2400" dirty="0" smtClean="0"/>
              <a:t>α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Y’ = </a:t>
            </a:r>
            <a:r>
              <a:rPr lang="en-US" sz="2400" dirty="0" err="1" smtClean="0"/>
              <a:t>Xsin</a:t>
            </a:r>
            <a:r>
              <a:rPr lang="en-US" sz="2400" dirty="0" smtClean="0"/>
              <a:t>(</a:t>
            </a:r>
            <a:r>
              <a:rPr lang="el-GR" sz="2400" dirty="0" smtClean="0"/>
              <a:t>α</a:t>
            </a:r>
            <a:r>
              <a:rPr lang="en-US" sz="2400" dirty="0" smtClean="0"/>
              <a:t>) </a:t>
            </a:r>
            <a:r>
              <a:rPr lang="en-US" sz="2400" dirty="0" smtClean="0"/>
              <a:t>+ </a:t>
            </a:r>
            <a:r>
              <a:rPr lang="en-US" sz="2400" dirty="0" err="1" smtClean="0"/>
              <a:t>Ycos</a:t>
            </a:r>
            <a:r>
              <a:rPr lang="en-US" sz="2400" dirty="0" smtClean="0"/>
              <a:t>(</a:t>
            </a:r>
            <a:r>
              <a:rPr lang="el-GR" sz="2400" dirty="0" smtClean="0"/>
              <a:t>α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The equation of a </a:t>
            </a:r>
            <a:r>
              <a:rPr lang="en-US" sz="2400" dirty="0" err="1" smtClean="0"/>
              <a:t>roation</a:t>
            </a:r>
            <a:r>
              <a:rPr lang="en-US" sz="2400" dirty="0" smtClean="0"/>
              <a:t> about a point (</a:t>
            </a:r>
            <a:r>
              <a:rPr lang="en-US" sz="2400" dirty="0" err="1" smtClean="0"/>
              <a:t>h,k</a:t>
            </a:r>
            <a:r>
              <a:rPr lang="en-US" sz="2400" dirty="0" smtClean="0"/>
              <a:t>) is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72035" t="66667" r="9224" b="19791"/>
          <a:stretch>
            <a:fillRect/>
          </a:stretch>
        </p:blipFill>
        <p:spPr bwMode="auto">
          <a:xfrm>
            <a:off x="1752600" y="4724400"/>
            <a:ext cx="4648200" cy="188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Fundamental Theorem on </a:t>
            </a:r>
            <a:r>
              <a:rPr lang="en-US" sz="2400" u="sng" dirty="0" err="1" smtClean="0"/>
              <a:t>Isometries</a:t>
            </a:r>
            <a:r>
              <a:rPr lang="en-US" sz="2400" dirty="0" smtClean="0"/>
              <a:t>: Every </a:t>
            </a:r>
            <a:r>
              <a:rPr lang="en-US" sz="2400" dirty="0" err="1" smtClean="0"/>
              <a:t>isometry</a:t>
            </a:r>
            <a:r>
              <a:rPr lang="en-US" sz="2400" dirty="0" smtClean="0"/>
              <a:t> in the plane is the product of at most 3 reflections, exactly two  if that </a:t>
            </a:r>
            <a:r>
              <a:rPr lang="en-US" sz="2400" dirty="0" err="1" smtClean="0"/>
              <a:t>isometry</a:t>
            </a:r>
            <a:r>
              <a:rPr lang="en-US" sz="2400" dirty="0" smtClean="0"/>
              <a:t> is direct and not the identity.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Glide Reflections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u="sng" dirty="0" smtClean="0"/>
              <a:t>Glide Reflection </a:t>
            </a:r>
            <a:r>
              <a:rPr lang="en-US" sz="2400" dirty="0" smtClean="0"/>
              <a:t>is the product of a reflection,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L</a:t>
            </a:r>
            <a:r>
              <a:rPr lang="en-US" sz="2400" baseline="-25000" dirty="0" smtClean="0"/>
              <a:t>,</a:t>
            </a:r>
            <a:r>
              <a:rPr lang="en-US" sz="2400" dirty="0" smtClean="0"/>
              <a:t> and a translation, t</a:t>
            </a:r>
            <a:r>
              <a:rPr lang="en-US" sz="2400" baseline="-25000" dirty="0" smtClean="0"/>
              <a:t>ab</a:t>
            </a:r>
            <a:r>
              <a:rPr lang="en-US" sz="2400" dirty="0" smtClean="0"/>
              <a:t> in a direction parallel to the line of reflection ( the line AB || L)</a:t>
            </a:r>
            <a:endParaRPr lang="en-US" sz="2400" dirty="0"/>
          </a:p>
        </p:txBody>
      </p:sp>
      <p:pic>
        <p:nvPicPr>
          <p:cNvPr id="2050" name="Picture 2" descr="http://mathdl.maa.org/images/upload_library/4/vol1/architecture/Math/st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305550" y="3905250"/>
            <a:ext cx="3886200" cy="952500"/>
          </a:xfrm>
          <a:prstGeom prst="rect">
            <a:avLst/>
          </a:prstGeom>
          <a:noFill/>
          <a:scene3d>
            <a:camera prst="orthographicFront">
              <a:rot lat="21599969" lon="10799999" rev="10799999"/>
            </a:camera>
            <a:lightRig rig="threePt" dir="t"/>
          </a:scene3d>
        </p:spPr>
      </p:pic>
      <p:cxnSp>
        <p:nvCxnSpPr>
          <p:cNvPr id="6" name="Straight Connector 5"/>
          <p:cNvCxnSpPr/>
          <p:nvPr/>
        </p:nvCxnSpPr>
        <p:spPr>
          <a:xfrm>
            <a:off x="8229600" y="2209800"/>
            <a:ext cx="0" cy="434340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28194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Any glide reflection g =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L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ab   </a:t>
            </a:r>
            <a:r>
              <a:rPr lang="en-US" sz="2400" dirty="0" smtClean="0"/>
              <a:t>is the product of three line reflections, Since a translation itself is the product of two line reflections, which Are both perpendicular to L. 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Similitude and Dilations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764222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Similitude or Similarity </a:t>
            </a:r>
            <a:r>
              <a:rPr lang="en-US" dirty="0" smtClean="0"/>
              <a:t>T</a:t>
            </a:r>
            <a:r>
              <a:rPr lang="en-US" dirty="0" smtClean="0"/>
              <a:t>ransformation, is a linear transformation S such that</a:t>
            </a:r>
          </a:p>
          <a:p>
            <a:r>
              <a:rPr lang="en-US" dirty="0" smtClean="0"/>
              <a:t> for some positive  constant k,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P’Q’ = </a:t>
            </a:r>
            <a:r>
              <a:rPr lang="en-US" dirty="0" err="1" smtClean="0"/>
              <a:t>kPQ</a:t>
            </a:r>
            <a:endParaRPr lang="en-US" dirty="0" smtClean="0"/>
          </a:p>
          <a:p>
            <a:pPr algn="ctr"/>
            <a:endParaRPr lang="en-US" dirty="0" smtClean="0"/>
          </a:p>
          <a:p>
            <a:r>
              <a:rPr lang="en-US" dirty="0" smtClean="0"/>
              <a:t>For all pairs of points P, Q and their image P’ = s(P) and Q’ = s(Q). The number k </a:t>
            </a:r>
          </a:p>
          <a:p>
            <a:r>
              <a:rPr lang="en-US" dirty="0" smtClean="0"/>
              <a:t>is called the </a:t>
            </a:r>
            <a:r>
              <a:rPr lang="en-US" u="sng" dirty="0" smtClean="0"/>
              <a:t>Dilation Factor</a:t>
            </a:r>
            <a:r>
              <a:rPr lang="en-US" dirty="0" smtClean="0"/>
              <a:t> for the similitude.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 these two triangles form a Similitude?</a:t>
            </a:r>
          </a:p>
          <a:p>
            <a:r>
              <a:rPr lang="en-US" dirty="0" smtClean="0"/>
              <a:t>If so, how can you tell?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4036" name="Picture 4" descr="http://www.gedforfree.com/free-ged-course/math/img/1/GED/similar_triangl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522" y="3657600"/>
            <a:ext cx="3790304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85800"/>
            <a:ext cx="85343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Theorem 1: A similitude is angle preserving; if A, B, and C are any three points  in the plane and A’, B’, and C’ are there images under a similitude, then  ∠ </a:t>
            </a:r>
            <a:r>
              <a:rPr lang="en-US" sz="2400" dirty="0" smtClean="0"/>
              <a:t>A’B’C</a:t>
            </a:r>
            <a:r>
              <a:rPr lang="en-US" sz="2400" dirty="0" smtClean="0"/>
              <a:t>’</a:t>
            </a:r>
            <a:r>
              <a:rPr lang="en-US" sz="2400" b="1" dirty="0" smtClean="0"/>
              <a:t> </a:t>
            </a:r>
            <a:r>
              <a:rPr lang="en-US" sz="2400" b="1" dirty="0" smtClean="0"/>
              <a:t>≅</a:t>
            </a:r>
            <a:r>
              <a:rPr lang="en-US" sz="2400" dirty="0" smtClean="0"/>
              <a:t>∠ABC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 Dilation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with center O and Dilation Factor k&gt;0 is that transformation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that leaves O fixed and maps any other point P to that point P’ on the ray OP such that OP’ = k*OP.</a:t>
            </a:r>
          </a:p>
          <a:p>
            <a:endParaRPr lang="en-US" sz="2400" dirty="0" smtClean="0"/>
          </a:p>
          <a:p>
            <a:r>
              <a:rPr lang="en-US" sz="2400" dirty="0" smtClean="0"/>
              <a:t>Two configurations are said to be homothetic if and only if one is the image of the other under some dilation map. 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ichier:Homothetic transformat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85800"/>
            <a:ext cx="6248400" cy="5476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305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b="1" u="sng" dirty="0" smtClean="0"/>
              <a:t>Transformation</a:t>
            </a:r>
            <a:r>
              <a:rPr lang="en-US" sz="2400" dirty="0" smtClean="0"/>
              <a:t> in Absolute Geometry is a function</a:t>
            </a:r>
          </a:p>
          <a:p>
            <a:r>
              <a:rPr lang="en-US" sz="2400" dirty="0" smtClean="0"/>
              <a:t>(or mapping) ƒ that associates with each point P in some plane with some other point in that plane. This is then written as: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ƒ(P) = P’, such that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	1) ƒ is </a:t>
            </a:r>
            <a:r>
              <a:rPr lang="en-US" sz="2400" u="sng" dirty="0" smtClean="0"/>
              <a:t>one-to-one</a:t>
            </a:r>
            <a:r>
              <a:rPr lang="en-US" sz="2400" dirty="0" smtClean="0"/>
              <a:t>: </a:t>
            </a:r>
            <a:r>
              <a:rPr lang="en-US" sz="2400" dirty="0" smtClean="0"/>
              <a:t>If </a:t>
            </a:r>
            <a:r>
              <a:rPr lang="en-US" sz="2400" dirty="0" smtClean="0"/>
              <a:t>ƒ(P) = ƒ(Q</a:t>
            </a:r>
            <a:r>
              <a:rPr lang="en-US" sz="2400" dirty="0" smtClean="0"/>
              <a:t>), then </a:t>
            </a:r>
            <a:r>
              <a:rPr lang="en-US" sz="2400" dirty="0" smtClean="0"/>
              <a:t>P = Q,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	2) ƒ is </a:t>
            </a:r>
            <a:r>
              <a:rPr lang="en-US" sz="2400" u="sng" dirty="0" smtClean="0"/>
              <a:t>onto</a:t>
            </a:r>
            <a:r>
              <a:rPr lang="en-US" sz="2400" dirty="0" smtClean="0"/>
              <a:t>: Every point R in the plane has a pre-image 	under ƒ, that is, there exists a point S such that ƒ(S) = R.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Mapping three collinear points to three other collinear points is said to be </a:t>
            </a:r>
            <a:r>
              <a:rPr lang="en-US" sz="2400" b="1" u="sng" dirty="0" smtClean="0"/>
              <a:t>Linear.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04800"/>
            <a:ext cx="90112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Theorem 2: Any dilation is a similitude, and </a:t>
            </a:r>
            <a:r>
              <a:rPr lang="en-US" sz="2400" dirty="0" smtClean="0"/>
              <a:t>has the ABC property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Theorem 3: Given any two similar triangles </a:t>
            </a:r>
            <a:r>
              <a:rPr lang="en-US" sz="2400" dirty="0" smtClean="0"/>
              <a:t>∆ </a:t>
            </a:r>
            <a:r>
              <a:rPr lang="en-US" sz="2400" dirty="0" smtClean="0"/>
              <a:t>ABC and </a:t>
            </a:r>
            <a:r>
              <a:rPr lang="en-US" sz="2400" dirty="0" smtClean="0"/>
              <a:t>∆ </a:t>
            </a:r>
            <a:r>
              <a:rPr lang="en-US" sz="2400" dirty="0" smtClean="0"/>
              <a:t>PQR, there</a:t>
            </a:r>
          </a:p>
          <a:p>
            <a:r>
              <a:rPr lang="en-US" sz="2400" dirty="0" smtClean="0"/>
              <a:t>Exists a unique similitude that maps the first triangle onto the second.</a:t>
            </a:r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u="sng" dirty="0" smtClean="0"/>
              <a:t>Linear Transformation</a:t>
            </a:r>
            <a:r>
              <a:rPr lang="en-US" sz="2400" dirty="0" smtClean="0"/>
              <a:t> </a:t>
            </a:r>
            <a:r>
              <a:rPr lang="en-US" sz="2400" dirty="0" smtClean="0"/>
              <a:t>is a transformation that preserves only </a:t>
            </a:r>
          </a:p>
          <a:p>
            <a:r>
              <a:rPr lang="en-US" sz="2400" dirty="0" err="1" smtClean="0"/>
              <a:t>Betweeness</a:t>
            </a:r>
            <a:r>
              <a:rPr lang="en-US" sz="2400" dirty="0" smtClean="0"/>
              <a:t> and </a:t>
            </a:r>
            <a:r>
              <a:rPr lang="en-US" sz="2400" dirty="0" err="1" smtClean="0"/>
              <a:t>collinearity</a:t>
            </a:r>
            <a:r>
              <a:rPr lang="en-US" sz="2400" dirty="0" smtClean="0"/>
              <a:t>. This is also known as the BC Property.</a:t>
            </a:r>
          </a:p>
          <a:p>
            <a:endParaRPr lang="en-US" sz="2400" dirty="0" smtClean="0"/>
          </a:p>
          <a:p>
            <a:r>
              <a:rPr lang="en-US" sz="2400" dirty="0" smtClean="0"/>
              <a:t>Theorem: A linear transformation maps a parallel lines to parallel lines. 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85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ƒ: { x’ = 2x +y +1</a:t>
            </a:r>
          </a:p>
          <a:p>
            <a:r>
              <a:rPr lang="en-US" sz="3600" dirty="0" smtClean="0"/>
              <a:t>      y’ = x + y + 2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530" t="28571" r="22311" b="7937"/>
          <a:stretch>
            <a:fillRect/>
          </a:stretch>
        </p:blipFill>
        <p:spPr bwMode="auto">
          <a:xfrm>
            <a:off x="3886200" y="838200"/>
            <a:ext cx="5105400" cy="453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3433" r="89930" b="70704"/>
          <a:stretch>
            <a:fillRect/>
          </a:stretch>
        </p:blipFill>
        <p:spPr bwMode="auto">
          <a:xfrm>
            <a:off x="685800" y="24384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7315200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Every function has an inverse ƒ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>such that: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ƒ</a:t>
            </a:r>
            <a:r>
              <a:rPr lang="en-US" sz="2400" baseline="30000" dirty="0" smtClean="0">
                <a:solidFill>
                  <a:schemeClr val="bg1"/>
                </a:solidFill>
              </a:rPr>
              <a:t>-1</a:t>
            </a:r>
            <a:r>
              <a:rPr lang="en-US" sz="2400" dirty="0" smtClean="0">
                <a:solidFill>
                  <a:schemeClr val="bg1"/>
                </a:solidFill>
              </a:rPr>
              <a:t>(P’) = P if and only if ƒ(P) = P’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u="sng" dirty="0" smtClean="0"/>
              <a:t>Theorem</a:t>
            </a:r>
            <a:r>
              <a:rPr lang="en-US" sz="2400" dirty="0" smtClean="0"/>
              <a:t>- The inverse of a linear transformation is also, a linear transformation.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 transformation ƒ of the </a:t>
            </a:r>
          </a:p>
          <a:p>
            <a:r>
              <a:rPr lang="en-US" sz="2400" dirty="0" smtClean="0"/>
              <a:t>  plane is said to be A as a </a:t>
            </a:r>
          </a:p>
          <a:p>
            <a:r>
              <a:rPr lang="en-US" sz="2400" dirty="0" smtClean="0"/>
              <a:t>  </a:t>
            </a:r>
            <a:r>
              <a:rPr lang="en-US" sz="2400" u="sng" dirty="0" smtClean="0"/>
              <a:t>Fixed Point </a:t>
            </a:r>
            <a:r>
              <a:rPr lang="en-US" sz="2400" dirty="0" smtClean="0"/>
              <a:t> if and only if: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ƒ(A) =A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 transformation of the plane</a:t>
            </a:r>
          </a:p>
          <a:p>
            <a:r>
              <a:rPr lang="en-US" sz="2400" dirty="0" smtClean="0"/>
              <a:t>is called </a:t>
            </a:r>
            <a:r>
              <a:rPr lang="en-US" sz="2400" u="sng" dirty="0" smtClean="0"/>
              <a:t>Identity Mapping </a:t>
            </a:r>
            <a:r>
              <a:rPr lang="en-US" sz="2400" dirty="0" smtClean="0"/>
              <a:t>if and</a:t>
            </a:r>
          </a:p>
          <a:p>
            <a:r>
              <a:rPr lang="en-US" sz="2400" dirty="0" smtClean="0"/>
              <a:t>only if every point on the plane</a:t>
            </a:r>
          </a:p>
          <a:p>
            <a:r>
              <a:rPr lang="en-US" sz="2400" dirty="0" smtClean="0"/>
              <a:t> is a fixed point. This </a:t>
            </a:r>
          </a:p>
          <a:p>
            <a:r>
              <a:rPr lang="en-US" sz="2400" dirty="0" smtClean="0"/>
              <a:t>Transformation is denoted “e”</a:t>
            </a:r>
          </a:p>
          <a:p>
            <a:endParaRPr lang="en-US" sz="2400" u="sng" dirty="0" smtClean="0"/>
          </a:p>
          <a:p>
            <a:pPr lvl="2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4495800" y="2667000"/>
            <a:ext cx="4191000" cy="3442607"/>
            <a:chOff x="2286000" y="2819400"/>
            <a:chExt cx="4191000" cy="3442607"/>
          </a:xfrm>
        </p:grpSpPr>
        <p:grpSp>
          <p:nvGrpSpPr>
            <p:cNvPr id="7" name="Group 6"/>
            <p:cNvGrpSpPr/>
            <p:nvPr/>
          </p:nvGrpSpPr>
          <p:grpSpPr>
            <a:xfrm>
              <a:off x="2286000" y="2819400"/>
              <a:ext cx="4191000" cy="3442607"/>
              <a:chOff x="4724400" y="2895600"/>
              <a:chExt cx="4191000" cy="3442607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929" t="20312" r="66071" b="43750"/>
              <a:stretch>
                <a:fillRect/>
              </a:stretch>
            </p:blipFill>
            <p:spPr bwMode="auto">
              <a:xfrm>
                <a:off x="4724400" y="2895600"/>
                <a:ext cx="4191000" cy="3442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6096000" y="3962400"/>
                <a:ext cx="1295400" cy="1512435"/>
                <a:chOff x="3227831" y="2438400"/>
                <a:chExt cx="2487198" cy="2274435"/>
              </a:xfrm>
            </p:grpSpPr>
            <p:pic>
              <p:nvPicPr>
                <p:cNvPr id="5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66678" t="44475" r="32766" b="52231"/>
                <a:stretch>
                  <a:fillRect/>
                </a:stretch>
              </p:blipFill>
              <p:spPr bwMode="auto">
                <a:xfrm>
                  <a:off x="3810000" y="2438400"/>
                  <a:ext cx="167648" cy="5588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" name="Picture 2" descr="C:\Users\SciTechSA1\AppData\Local\Microsoft\Windows\Temporary Internet Files\Content.IE5\98Y3XV3Z\MC900431561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0567526">
                  <a:off x="3227831" y="3816809"/>
                  <a:ext cx="2487198" cy="896026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6533" t="42774" r="61698" b="52823"/>
            <a:stretch>
              <a:fillRect/>
            </a:stretch>
          </p:blipFill>
          <p:spPr bwMode="auto">
            <a:xfrm>
              <a:off x="4419600" y="5334000"/>
              <a:ext cx="27214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do you find the inverse of this equation?</a:t>
            </a:r>
          </a:p>
          <a:p>
            <a:endParaRPr lang="en-US" sz="3600" dirty="0" smtClean="0"/>
          </a:p>
          <a:p>
            <a:r>
              <a:rPr lang="en-US" sz="3600" dirty="0" smtClean="0"/>
              <a:t>		ƒ: { x’ = 2x +y +1</a:t>
            </a:r>
          </a:p>
          <a:p>
            <a:r>
              <a:rPr lang="en-US" sz="3600" dirty="0" smtClean="0"/>
              <a:t>     		     y’ = x + y + 2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447800"/>
            <a:ext cx="84410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Solve the system for X and Y in terms of X’ and Y’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Combine the two equations and eliminate either the X or Y to</a:t>
            </a:r>
          </a:p>
          <a:p>
            <a:pPr marL="342900" indent="-342900"/>
            <a:r>
              <a:rPr lang="en-US" sz="2400" dirty="0" smtClean="0"/>
              <a:t>	get one of the equation of the inverse</a:t>
            </a:r>
          </a:p>
          <a:p>
            <a:pPr marL="342900" indent="-342900"/>
            <a:endParaRPr lang="en-US" sz="2400" dirty="0" smtClean="0"/>
          </a:p>
          <a:p>
            <a:pPr marL="342900" indent="-342900">
              <a:buAutoNum type="arabicPeriod" startAt="3"/>
            </a:pPr>
            <a:r>
              <a:rPr lang="en-US" sz="2400" dirty="0" smtClean="0"/>
              <a:t>Substitute that equations into one of the equations from Step 1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57200"/>
            <a:ext cx="8272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Steps to finding the Inverse of a Transformation?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8229600" cy="1252538"/>
          </a:xfrm>
        </p:spPr>
        <p:txBody>
          <a:bodyPr/>
          <a:lstStyle/>
          <a:p>
            <a:r>
              <a:rPr lang="en-US" dirty="0" err="1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19200"/>
            <a:ext cx="8229600" cy="4625975"/>
          </a:xfrm>
        </p:spPr>
        <p:txBody>
          <a:bodyPr>
            <a:normAutofit/>
          </a:bodyPr>
          <a:lstStyle/>
          <a:p>
            <a:r>
              <a:rPr lang="en-US" dirty="0" smtClean="0"/>
              <a:t>Suppose L is a fixed line is the perpendicular bisector of segment PP', for any point P in the plane, where P’= ƒ(P), then ƒ is a </a:t>
            </a:r>
            <a:r>
              <a:rPr lang="en-US" u="sng" dirty="0" smtClean="0"/>
              <a:t>Reflection</a:t>
            </a:r>
            <a:r>
              <a:rPr lang="en-US" dirty="0" smtClean="0"/>
              <a:t> in the line L (where L is the </a:t>
            </a:r>
            <a:r>
              <a:rPr lang="en-US" u="sng" dirty="0" smtClean="0"/>
              <a:t>Line of Reflection</a:t>
            </a:r>
            <a:r>
              <a:rPr lang="en-US" dirty="0" smtClean="0"/>
              <a:t>). We denote a reflection over line L by S</a:t>
            </a:r>
            <a:r>
              <a:rPr lang="en-US" baseline="-25000" dirty="0" smtClean="0"/>
              <a:t>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If point C is always the midpoint of segment PP’ for all P, then ƒ is a reflection in point C, called the </a:t>
            </a:r>
            <a:r>
              <a:rPr lang="en-US" u="sng" dirty="0" smtClean="0"/>
              <a:t>Center of Reflection</a:t>
            </a:r>
            <a:r>
              <a:rPr lang="en-US" dirty="0" smtClean="0"/>
              <a:t>, denoted by S</a:t>
            </a:r>
            <a:r>
              <a:rPr lang="en-US" baseline="-25000" dirty="0" smtClean="0"/>
              <a:t>C.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40353"/>
            <a:ext cx="876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Any mapping which preserves distances (and is therefore one-to-              </a:t>
            </a:r>
          </a:p>
          <a:p>
            <a:r>
              <a:rPr lang="en-US" sz="2400" dirty="0" smtClean="0"/>
              <a:t>   one  and a transformation) is called an </a:t>
            </a:r>
            <a:r>
              <a:rPr lang="en-US" sz="2400" u="sng" dirty="0" smtClean="0"/>
              <a:t>Isometry</a:t>
            </a:r>
            <a:r>
              <a:rPr lang="en-US" sz="2400" b="1" dirty="0" smtClean="0"/>
              <a:t> (also motion,</a:t>
            </a:r>
          </a:p>
          <a:p>
            <a:r>
              <a:rPr lang="en-US" sz="2400" b="1" dirty="0" smtClean="0"/>
              <a:t>   rigid motion, or Euclidean motion).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ƒ is an isometry if and only if for each P and Q, with P' = ƒ(P) and Q' = ƒ (Q), then PQ = P'Q‘…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i="1" dirty="0" smtClean="0"/>
              <a:t>Proof: Let A', B', and C' be the images of points A, B, and C,</a:t>
            </a:r>
          </a:p>
          <a:p>
            <a:r>
              <a:rPr lang="en-US" sz="2400" dirty="0" smtClean="0"/>
              <a:t>respectively, under a given distance-preserving transformation, and</a:t>
            </a:r>
          </a:p>
          <a:p>
            <a:r>
              <a:rPr lang="en-US" sz="2400" dirty="0" smtClean="0"/>
              <a:t>suppose that A-B-C. Then AB + BC = AC. Since the mapping is</a:t>
            </a:r>
          </a:p>
          <a:p>
            <a:r>
              <a:rPr lang="en-US" sz="2400" dirty="0" smtClean="0"/>
              <a:t>distance-preserving, A'B' + B'C' = A'C'. Therefore, A'-B'-C' (definition</a:t>
            </a:r>
          </a:p>
          <a:p>
            <a:r>
              <a:rPr lang="en-US" sz="2400" dirty="0" smtClean="0"/>
              <a:t>of </a:t>
            </a:r>
            <a:r>
              <a:rPr lang="en-US" sz="2400" dirty="0" err="1" smtClean="0"/>
              <a:t>betweenness</a:t>
            </a:r>
            <a:r>
              <a:rPr lang="en-US" sz="2400" dirty="0" smtClean="0"/>
              <a:t> and the Triangle Inequality). Hence, </a:t>
            </a:r>
            <a:r>
              <a:rPr lang="en-US" sz="2400" dirty="0" err="1" smtClean="0"/>
              <a:t>betweenness</a:t>
            </a:r>
            <a:r>
              <a:rPr lang="en-US" sz="2400" dirty="0" smtClean="0"/>
              <a:t> and </a:t>
            </a:r>
            <a:r>
              <a:rPr lang="en-US" sz="2400" dirty="0" err="1" smtClean="0"/>
              <a:t>collinearity</a:t>
            </a:r>
            <a:r>
              <a:rPr lang="en-US" sz="2400" dirty="0" smtClean="0"/>
              <a:t> of any three points is preserved. Finally consider ∠ABC and  ∆ A’B’C’. By SSS, ∆ ABC </a:t>
            </a:r>
            <a:r>
              <a:rPr lang="en-US" sz="2400" b="1" dirty="0" smtClean="0"/>
              <a:t>≅</a:t>
            </a:r>
            <a:r>
              <a:rPr lang="en-US" sz="2400" dirty="0" smtClean="0"/>
              <a:t> ∆ A'B'C'. Therefore,</a:t>
            </a:r>
          </a:p>
          <a:p>
            <a:r>
              <a:rPr lang="en-US" sz="2400" dirty="0" smtClean="0"/>
              <a:t>∠ABC </a:t>
            </a:r>
            <a:r>
              <a:rPr lang="en-US" sz="2400" b="1" dirty="0" smtClean="0"/>
              <a:t>≅</a:t>
            </a:r>
            <a:r>
              <a:rPr lang="en-US" sz="2400" dirty="0" smtClean="0"/>
              <a:t> ∠A'B'C', and the angle measure is preserved.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u="sng" dirty="0" smtClean="0"/>
              <a:t>ABCD Property</a:t>
            </a:r>
            <a:r>
              <a:rPr lang="en-US" sz="2400" dirty="0" smtClean="0"/>
              <a:t>: Reflections are angle-measure persevering  	</a:t>
            </a:r>
            <a:r>
              <a:rPr lang="en-US" sz="2400" dirty="0" err="1" smtClean="0"/>
              <a:t>betweenness</a:t>
            </a:r>
            <a:r>
              <a:rPr lang="en-US" sz="2400" dirty="0" smtClean="0"/>
              <a:t> preserving(B) , </a:t>
            </a:r>
            <a:r>
              <a:rPr lang="en-US" sz="2400" dirty="0" err="1" smtClean="0"/>
              <a:t>collinearity</a:t>
            </a:r>
            <a:r>
              <a:rPr lang="en-US" sz="2400" dirty="0" smtClean="0"/>
              <a:t> preserving (C), 	and distance preserving (D).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Given a triangle ∆ ABC in the plane, the counterclockwise</a:t>
            </a:r>
          </a:p>
          <a:p>
            <a:r>
              <a:rPr lang="en-US" sz="2400" dirty="0" smtClean="0"/>
              <a:t>direction (the path (ABC)) is called the </a:t>
            </a:r>
            <a:r>
              <a:rPr lang="en-US" sz="2400" b="1" dirty="0" smtClean="0"/>
              <a:t>positive orientation of </a:t>
            </a:r>
            <a:r>
              <a:rPr lang="en-US" sz="2400" dirty="0" smtClean="0"/>
              <a:t>its</a:t>
            </a:r>
            <a:r>
              <a:rPr lang="en-US" sz="2400" b="1" dirty="0" smtClean="0"/>
              <a:t> </a:t>
            </a:r>
            <a:r>
              <a:rPr lang="en-US" sz="2400" dirty="0" smtClean="0"/>
              <a:t>vertices, with the clockwise direction (the path (ACB)) is the </a:t>
            </a:r>
            <a:r>
              <a:rPr lang="en-US" sz="2400" b="1" dirty="0" smtClean="0"/>
              <a:t>negative orientation.</a:t>
            </a: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8035" t="46825" r="21429" b="37302"/>
          <a:stretch>
            <a:fillRect/>
          </a:stretch>
        </p:blipFill>
        <p:spPr bwMode="auto">
          <a:xfrm>
            <a:off x="2209800" y="3429000"/>
            <a:ext cx="647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1619</TotalTime>
  <Words>1232</Words>
  <Application>Microsoft Office PowerPoint</Application>
  <PresentationFormat>On-screen Show (4:3)</PresentationFormat>
  <Paragraphs>139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Module</vt:lpstr>
      <vt:lpstr>Office Theme</vt:lpstr>
      <vt:lpstr>Transformations:  Translation, Rotations, Reflection, and Deformations</vt:lpstr>
      <vt:lpstr>Slide 2</vt:lpstr>
      <vt:lpstr>Slide 3</vt:lpstr>
      <vt:lpstr>Slide 4</vt:lpstr>
      <vt:lpstr>Slide 5</vt:lpstr>
      <vt:lpstr>Slide 6</vt:lpstr>
      <vt:lpstr>ReflectionS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Glide Reflections</vt:lpstr>
      <vt:lpstr>Similitude and Dilations</vt:lpstr>
      <vt:lpstr>Slide 18</vt:lpstr>
      <vt:lpstr>Slide 19</vt:lpstr>
      <vt:lpstr>Slide 20</vt:lpstr>
    </vt:vector>
  </TitlesOfParts>
  <Company>The University of Akron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Transformation:  Translation, Rotations, Reflection, and Deformations</dc:title>
  <dc:creator>SciTechSA1</dc:creator>
  <cp:lastModifiedBy>Owner</cp:lastModifiedBy>
  <cp:revision>99</cp:revision>
  <dcterms:created xsi:type="dcterms:W3CDTF">2011-11-08T02:12:08Z</dcterms:created>
  <dcterms:modified xsi:type="dcterms:W3CDTF">2011-11-14T11:42:42Z</dcterms:modified>
</cp:coreProperties>
</file>