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Lst>
  <p:notesMasterIdLst>
    <p:notesMasterId r:id="rId73"/>
  </p:notesMasterIdLst>
  <p:handoutMasterIdLst>
    <p:handoutMasterId r:id="rId7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335" r:id="rId15"/>
    <p:sldId id="336" r:id="rId16"/>
    <p:sldId id="338" r:id="rId17"/>
    <p:sldId id="331" r:id="rId18"/>
    <p:sldId id="330" r:id="rId19"/>
    <p:sldId id="333" r:id="rId20"/>
    <p:sldId id="342" r:id="rId21"/>
    <p:sldId id="272" r:id="rId22"/>
    <p:sldId id="341" r:id="rId23"/>
    <p:sldId id="337" r:id="rId24"/>
    <p:sldId id="348" r:id="rId25"/>
    <p:sldId id="347" r:id="rId26"/>
    <p:sldId id="281" r:id="rId27"/>
    <p:sldId id="343" r:id="rId28"/>
    <p:sldId id="344" r:id="rId29"/>
    <p:sldId id="355" r:id="rId30"/>
    <p:sldId id="349" r:id="rId31"/>
    <p:sldId id="350" r:id="rId32"/>
    <p:sldId id="351" r:id="rId33"/>
    <p:sldId id="352" r:id="rId34"/>
    <p:sldId id="345" r:id="rId35"/>
    <p:sldId id="346" r:id="rId36"/>
    <p:sldId id="353" r:id="rId37"/>
    <p:sldId id="354" r:id="rId38"/>
    <p:sldId id="287" r:id="rId39"/>
    <p:sldId id="288" r:id="rId40"/>
    <p:sldId id="290" r:id="rId41"/>
    <p:sldId id="291" r:id="rId42"/>
    <p:sldId id="292" r:id="rId43"/>
    <p:sldId id="293" r:id="rId44"/>
    <p:sldId id="294" r:id="rId45"/>
    <p:sldId id="329" r:id="rId46"/>
    <p:sldId id="295" r:id="rId47"/>
    <p:sldId id="296" r:id="rId48"/>
    <p:sldId id="297" r:id="rId49"/>
    <p:sldId id="299" r:id="rId50"/>
    <p:sldId id="301" r:id="rId51"/>
    <p:sldId id="307" r:id="rId52"/>
    <p:sldId id="308" r:id="rId53"/>
    <p:sldId id="309" r:id="rId54"/>
    <p:sldId id="310" r:id="rId55"/>
    <p:sldId id="280" r:id="rId56"/>
    <p:sldId id="289" r:id="rId57"/>
    <p:sldId id="311" r:id="rId58"/>
    <p:sldId id="312" r:id="rId59"/>
    <p:sldId id="313" r:id="rId60"/>
    <p:sldId id="314" r:id="rId61"/>
    <p:sldId id="317" r:id="rId62"/>
    <p:sldId id="318" r:id="rId63"/>
    <p:sldId id="319" r:id="rId64"/>
    <p:sldId id="320" r:id="rId65"/>
    <p:sldId id="321" r:id="rId66"/>
    <p:sldId id="322" r:id="rId67"/>
    <p:sldId id="324" r:id="rId68"/>
    <p:sldId id="325" r:id="rId69"/>
    <p:sldId id="326" r:id="rId70"/>
    <p:sldId id="327" r:id="rId71"/>
    <p:sldId id="328" r:id="rId7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p:scale>
          <a:sx n="66" d="100"/>
          <a:sy n="66" d="100"/>
        </p:scale>
        <p:origin x="-8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notesMaster" Target="notesMasters/notesMaster1.xml"/><Relationship Id="rId74" Type="http://schemas.openxmlformats.org/officeDocument/2006/relationships/handoutMaster" Target="handoutMasters/handoutMaster1.xml"/><Relationship Id="rId75" Type="http://schemas.openxmlformats.org/officeDocument/2006/relationships/printerSettings" Target="printerSettings/printerSettings1.bin"/><Relationship Id="rId76" Type="http://schemas.openxmlformats.org/officeDocument/2006/relationships/presProps" Target="presProps.xml"/><Relationship Id="rId77" Type="http://schemas.openxmlformats.org/officeDocument/2006/relationships/viewProps" Target="viewProps.xml"/><Relationship Id="rId78" Type="http://schemas.openxmlformats.org/officeDocument/2006/relationships/theme" Target="theme/theme1.xml"/><Relationship Id="rId79"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59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835F4BF1-25A7-4BDE-9166-2FBEC7155CA0}" type="datetimeFigureOut">
              <a:rPr lang="en-US"/>
              <a:pPr/>
              <a:t>2/13/13</a:t>
            </a:fld>
            <a:endParaRPr lang="en-US"/>
          </a:p>
        </p:txBody>
      </p:sp>
      <p:sp>
        <p:nvSpPr>
          <p:cNvPr id="1259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59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809607B-4CD9-40EF-9ED6-29AFDA9F3112}" type="slidenum">
              <a:rPr lang="en-US"/>
              <a:pPr/>
              <a:t>‹#›</a:t>
            </a:fld>
            <a:endParaRPr lang="en-US"/>
          </a:p>
        </p:txBody>
      </p:sp>
    </p:spTree>
    <p:extLst>
      <p:ext uri="{BB962C8B-B14F-4D97-AF65-F5344CB8AC3E}">
        <p14:creationId xmlns:p14="http://schemas.microsoft.com/office/powerpoint/2010/main" val="4236993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7970F46-BE74-4EE5-9F96-AD04E184FAA8}" type="datetimeFigureOut">
              <a:rPr lang="en-US"/>
              <a:pPr>
                <a:defRPr/>
              </a:pPr>
              <a:t>2/13/13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0DC5D8B-E1A7-4F9F-86A6-B8E4DE6A078A}" type="slidenum">
              <a:rPr lang="en-US"/>
              <a:pPr>
                <a:defRPr/>
              </a:pPr>
              <a:t>‹#›</a:t>
            </a:fld>
            <a:endParaRPr lang="en-US"/>
          </a:p>
        </p:txBody>
      </p:sp>
    </p:spTree>
    <p:extLst>
      <p:ext uri="{BB962C8B-B14F-4D97-AF65-F5344CB8AC3E}">
        <p14:creationId xmlns:p14="http://schemas.microsoft.com/office/powerpoint/2010/main" val="13323145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B9EA9E-06FA-4D5C-BD5E-19919B78668D}"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16EDDB-A95D-463C-A937-2FA8824A92E1}"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FC0D6A-F78E-46C6-A525-01C32584E96D}" type="slidenum">
              <a:rPr lang="en-US">
                <a:cs typeface="Arial" charset="0"/>
              </a:rPr>
              <a:pPr fontAlgn="base">
                <a:spcBef>
                  <a:spcPct val="0"/>
                </a:spcBef>
                <a:spcAft>
                  <a:spcPct val="0"/>
                </a:spcAft>
                <a:defRPr/>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F32BCF-E484-4407-8576-D9C5C2CD636E}" type="slidenum">
              <a:rPr lang="en-US">
                <a:cs typeface="Arial" charset="0"/>
              </a:rPr>
              <a:pPr fontAlgn="base">
                <a:spcBef>
                  <a:spcPct val="0"/>
                </a:spcBef>
                <a:spcAft>
                  <a:spcPct val="0"/>
                </a:spcAft>
                <a:defRPr/>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D1B172-E6B7-4FCA-8C11-4CE0CB3FB568}" type="slidenum">
              <a:rPr lang="en-US">
                <a:cs typeface="Arial" charset="0"/>
              </a:rPr>
              <a:pPr fontAlgn="base">
                <a:spcBef>
                  <a:spcPct val="0"/>
                </a:spcBef>
                <a:spcAft>
                  <a:spcPct val="0"/>
                </a:spcAft>
                <a:defRPr/>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9034A5-8673-4E4E-862A-A233D966C772}" type="slidenum">
              <a:rPr lang="en-US">
                <a:cs typeface="Arial" charset="0"/>
              </a:rPr>
              <a:pPr fontAlgn="base">
                <a:spcBef>
                  <a:spcPct val="0"/>
                </a:spcBef>
                <a:spcAft>
                  <a:spcPct val="0"/>
                </a:spcAft>
                <a:defRPr/>
              </a:pPr>
              <a:t>21</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9DC881-01E6-401C-BB44-80077A5B13A5}" type="slidenum">
              <a:rPr lang="en-US">
                <a:cs typeface="Arial" charset="0"/>
              </a:rPr>
              <a:pPr fontAlgn="base">
                <a:spcBef>
                  <a:spcPct val="0"/>
                </a:spcBef>
                <a:spcAft>
                  <a:spcPct val="0"/>
                </a:spcAft>
                <a:defRPr/>
              </a:pPr>
              <a:t>26</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of Schedule III narcotics include: combination products containing less than 15 milligrams of hydrocodone per dosage unit (</a:t>
            </a:r>
            <a:r>
              <a:rPr lang="en-US" dirty="0" err="1" smtClean="0"/>
              <a:t>Vicodin</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10DC5D8B-E1A7-4F9F-86A6-B8E4DE6A078A}" type="slidenum">
              <a:rPr lang="en-US" smtClean="0"/>
              <a:pPr>
                <a:defRPr/>
              </a:pPr>
              <a:t>29</a:t>
            </a:fld>
            <a:endParaRPr lang="en-US"/>
          </a:p>
        </p:txBody>
      </p:sp>
    </p:spTree>
    <p:extLst>
      <p:ext uri="{BB962C8B-B14F-4D97-AF65-F5344CB8AC3E}">
        <p14:creationId xmlns:p14="http://schemas.microsoft.com/office/powerpoint/2010/main" val="619712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pain</a:t>
            </a:r>
            <a:r>
              <a:rPr lang="en-US" baseline="0" dirty="0" smtClean="0"/>
              <a:t> management strategies, fiscal/ethical implications, state/federal laws, prevention of abuse: including identifying risk of abuse and diversion, recognizing risk and diversion, types of assistance available for preventing, methods of establishing safeguards.</a:t>
            </a:r>
            <a:endParaRPr lang="en-US" dirty="0"/>
          </a:p>
        </p:txBody>
      </p:sp>
      <p:sp>
        <p:nvSpPr>
          <p:cNvPr id="4" name="Slide Number Placeholder 3"/>
          <p:cNvSpPr>
            <a:spLocks noGrp="1"/>
          </p:cNvSpPr>
          <p:nvPr>
            <p:ph type="sldNum" sz="quarter" idx="10"/>
          </p:nvPr>
        </p:nvSpPr>
        <p:spPr/>
        <p:txBody>
          <a:bodyPr/>
          <a:lstStyle/>
          <a:p>
            <a:pPr>
              <a:defRPr/>
            </a:pPr>
            <a:fld id="{10DC5D8B-E1A7-4F9F-86A6-B8E4DE6A078A}" type="slidenum">
              <a:rPr lang="en-US" smtClean="0"/>
              <a:pPr>
                <a:defRPr/>
              </a:pPr>
              <a:t>37</a:t>
            </a:fld>
            <a:endParaRPr lang="en-US"/>
          </a:p>
        </p:txBody>
      </p:sp>
    </p:spTree>
    <p:extLst>
      <p:ext uri="{BB962C8B-B14F-4D97-AF65-F5344CB8AC3E}">
        <p14:creationId xmlns:p14="http://schemas.microsoft.com/office/powerpoint/2010/main" val="19169250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68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8E59E1-A84F-46C9-87C0-2A76BCFFC11A}" type="slidenum">
              <a:rPr lang="en-US">
                <a:cs typeface="Arial" charset="0"/>
              </a:rPr>
              <a:pPr fontAlgn="base">
                <a:spcBef>
                  <a:spcPct val="0"/>
                </a:spcBef>
                <a:spcAft>
                  <a:spcPct val="0"/>
                </a:spcAft>
                <a:defRPr/>
              </a:pPr>
              <a:t>38</a:t>
            </a:fld>
            <a:endParaRPr lang="en-US">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88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696D7C-4BD9-4E8D-BD64-46A2425B6C4E}" type="slidenum">
              <a:rPr lang="en-US">
                <a:cs typeface="Arial" charset="0"/>
              </a:rPr>
              <a:pPr fontAlgn="base">
                <a:spcBef>
                  <a:spcPct val="0"/>
                </a:spcBef>
                <a:spcAft>
                  <a:spcPct val="0"/>
                </a:spcAft>
                <a:defRPr/>
              </a:pPr>
              <a:t>39</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5B21CB-B393-4FA3-A334-8C57AD20FFEC}"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8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112B17-798B-4D5A-AF58-EB0010AAD3B1}" type="slidenum">
              <a:rPr lang="en-US">
                <a:cs typeface="Arial" charset="0"/>
              </a:rPr>
              <a:pPr fontAlgn="base">
                <a:spcBef>
                  <a:spcPct val="0"/>
                </a:spcBef>
                <a:spcAft>
                  <a:spcPct val="0"/>
                </a:spcAft>
                <a:defRPr/>
              </a:pPr>
              <a:t>40</a:t>
            </a:fld>
            <a:endParaRPr lang="en-US">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29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B60EA2-130E-4650-BA23-85AC4DD5A780}" type="slidenum">
              <a:rPr lang="en-US">
                <a:cs typeface="Arial" charset="0"/>
              </a:rPr>
              <a:pPr fontAlgn="base">
                <a:spcBef>
                  <a:spcPct val="0"/>
                </a:spcBef>
                <a:spcAft>
                  <a:spcPct val="0"/>
                </a:spcAft>
                <a:defRPr/>
              </a:pPr>
              <a:t>41</a:t>
            </a:fld>
            <a:endParaRPr lang="en-US">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49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123677-C917-4421-8EA3-6F66409C8FA0}" type="slidenum">
              <a:rPr lang="en-US">
                <a:cs typeface="Arial" charset="0"/>
              </a:rPr>
              <a:pPr fontAlgn="base">
                <a:spcBef>
                  <a:spcPct val="0"/>
                </a:spcBef>
                <a:spcAft>
                  <a:spcPct val="0"/>
                </a:spcAft>
                <a:defRPr/>
              </a:pPr>
              <a:t>42</a:t>
            </a:fld>
            <a:endParaRPr lang="en-US">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70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DDFFCF-CE52-4BB0-9973-76C82446E1A7}" type="slidenum">
              <a:rPr lang="en-US">
                <a:cs typeface="Arial" charset="0"/>
              </a:rPr>
              <a:pPr fontAlgn="base">
                <a:spcBef>
                  <a:spcPct val="0"/>
                </a:spcBef>
                <a:spcAft>
                  <a:spcPct val="0"/>
                </a:spcAft>
                <a:defRPr/>
              </a:pPr>
              <a:t>43</a:t>
            </a:fld>
            <a:endParaRPr lang="en-US">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36C4A2-8673-4599-B3A9-C92536A815BE}" type="slidenum">
              <a:rPr lang="en-US">
                <a:cs typeface="Arial" charset="0"/>
              </a:rPr>
              <a:pPr fontAlgn="base">
                <a:spcBef>
                  <a:spcPct val="0"/>
                </a:spcBef>
                <a:spcAft>
                  <a:spcPct val="0"/>
                </a:spcAft>
                <a:defRPr/>
              </a:pPr>
              <a:t>44</a:t>
            </a:fld>
            <a:endParaRPr lang="en-US">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11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CB8060-3A23-4C3D-B426-6A19F33076D6}" type="slidenum">
              <a:rPr lang="en-US">
                <a:cs typeface="Arial" charset="0"/>
              </a:rPr>
              <a:pPr fontAlgn="base">
                <a:spcBef>
                  <a:spcPct val="0"/>
                </a:spcBef>
                <a:spcAft>
                  <a:spcPct val="0"/>
                </a:spcAft>
                <a:defRPr/>
              </a:pPr>
              <a:t>46</a:t>
            </a:fld>
            <a:endParaRPr lang="en-US">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31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2B05AF-3D2A-4736-88F1-DEC09D915285}" type="slidenum">
              <a:rPr lang="en-US">
                <a:cs typeface="Arial" charset="0"/>
              </a:rPr>
              <a:pPr fontAlgn="base">
                <a:spcBef>
                  <a:spcPct val="0"/>
                </a:spcBef>
                <a:spcAft>
                  <a:spcPct val="0"/>
                </a:spcAft>
                <a:defRPr/>
              </a:pPr>
              <a:t>47</a:t>
            </a:fld>
            <a:endParaRPr lang="en-US">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bwMode="auto">
          <a:noFill/>
          <a:ln>
            <a:solidFill>
              <a:srgbClr val="000000"/>
            </a:solidFill>
            <a:miter lim="800000"/>
            <a:headEnd/>
            <a:tailEnd/>
          </a:ln>
        </p:spPr>
      </p:sp>
      <p:sp>
        <p:nvSpPr>
          <p:cNvPr id="952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err="1" smtClean="0"/>
              <a:t>Atomoxetine</a:t>
            </a:r>
            <a:r>
              <a:rPr lang="en-US" dirty="0" smtClean="0"/>
              <a:t>= Strattera/ ADHD</a:t>
            </a:r>
          </a:p>
        </p:txBody>
      </p:sp>
      <p:sp>
        <p:nvSpPr>
          <p:cNvPr id="952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2AD392-A23C-4D9E-A485-365A896708F9}" type="slidenum">
              <a:rPr lang="en-US">
                <a:cs typeface="Arial" charset="0"/>
              </a:rPr>
              <a:pPr fontAlgn="base">
                <a:spcBef>
                  <a:spcPct val="0"/>
                </a:spcBef>
                <a:spcAft>
                  <a:spcPct val="0"/>
                </a:spcAft>
                <a:defRPr/>
              </a:pPr>
              <a:t>48</a:t>
            </a:fld>
            <a:endParaRPr lang="en-US">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noFill/>
          <a:ln>
            <a:solidFill>
              <a:srgbClr val="000000"/>
            </a:solidFill>
            <a:miter lim="800000"/>
            <a:headEnd/>
            <a:tailEnd/>
          </a:ln>
        </p:spPr>
      </p:sp>
      <p:sp>
        <p:nvSpPr>
          <p:cNvPr id="993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93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2A78B2-09F6-48C8-9A9C-58DD3A4BE7F4}" type="slidenum">
              <a:rPr lang="en-US">
                <a:cs typeface="Arial" charset="0"/>
              </a:rPr>
              <a:pPr fontAlgn="base">
                <a:spcBef>
                  <a:spcPct val="0"/>
                </a:spcBef>
                <a:spcAft>
                  <a:spcPct val="0"/>
                </a:spcAft>
                <a:defRPr/>
              </a:pPr>
              <a:t>49</a:t>
            </a:fld>
            <a:endParaRPr lang="en-US">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34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62DD69-4FA3-436A-A5C6-DE8281BC806D}" type="slidenum">
              <a:rPr lang="en-US">
                <a:cs typeface="Arial" charset="0"/>
              </a:rPr>
              <a:pPr fontAlgn="base">
                <a:spcBef>
                  <a:spcPct val="0"/>
                </a:spcBef>
                <a:spcAft>
                  <a:spcPct val="0"/>
                </a:spcAft>
                <a:defRPr/>
              </a:pPr>
              <a:t>50</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EDA0CE-1F2C-4573-BEDD-79BE40E3B484}"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p:cNvSpPr>
          <p:nvPr>
            <p:ph type="sldImg"/>
          </p:nvPr>
        </p:nvSpPr>
        <p:spPr bwMode="auto">
          <a:noFill/>
          <a:ln>
            <a:solidFill>
              <a:srgbClr val="000000"/>
            </a:solidFill>
            <a:miter lim="800000"/>
            <a:headEnd/>
            <a:tailEnd/>
          </a:ln>
        </p:spPr>
      </p:sp>
      <p:sp>
        <p:nvSpPr>
          <p:cNvPr id="1116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16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26CBD6-C945-4AE3-A637-952EF07BA1C6}" type="slidenum">
              <a:rPr lang="en-US">
                <a:cs typeface="Arial" charset="0"/>
              </a:rPr>
              <a:pPr fontAlgn="base">
                <a:spcBef>
                  <a:spcPct val="0"/>
                </a:spcBef>
                <a:spcAft>
                  <a:spcPct val="0"/>
                </a:spcAft>
                <a:defRPr/>
              </a:pPr>
              <a:t>51</a:t>
            </a:fld>
            <a:endParaRPr lang="en-US">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p:cNvSpPr>
          <p:nvPr>
            <p:ph type="sldImg"/>
          </p:nvPr>
        </p:nvSpPr>
        <p:spPr bwMode="auto">
          <a:noFill/>
          <a:ln>
            <a:solidFill>
              <a:srgbClr val="000000"/>
            </a:solidFill>
            <a:miter lim="800000"/>
            <a:headEnd/>
            <a:tailEnd/>
          </a:ln>
        </p:spPr>
      </p:sp>
      <p:sp>
        <p:nvSpPr>
          <p:cNvPr id="1136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36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E0AE0F-85C3-4E32-94A6-60EFDFDCB9B3}" type="slidenum">
              <a:rPr lang="en-US">
                <a:cs typeface="Arial" charset="0"/>
              </a:rPr>
              <a:pPr fontAlgn="base">
                <a:spcBef>
                  <a:spcPct val="0"/>
                </a:spcBef>
                <a:spcAft>
                  <a:spcPct val="0"/>
                </a:spcAft>
                <a:defRPr/>
              </a:pPr>
              <a:t>52</a:t>
            </a:fld>
            <a:endParaRPr lang="en-US">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p:cNvSpPr>
          <p:nvPr>
            <p:ph type="sldImg"/>
          </p:nvPr>
        </p:nvSpPr>
        <p:spPr bwMode="auto">
          <a:noFill/>
          <a:ln>
            <a:solidFill>
              <a:srgbClr val="000000"/>
            </a:solidFill>
            <a:miter lim="800000"/>
            <a:headEnd/>
            <a:tailEnd/>
          </a:ln>
        </p:spPr>
      </p:sp>
      <p:sp>
        <p:nvSpPr>
          <p:cNvPr id="1157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57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75330D-C1A1-4DCD-B948-6495D0BB3025}" type="slidenum">
              <a:rPr lang="en-US">
                <a:cs typeface="Arial" charset="0"/>
              </a:rPr>
              <a:pPr fontAlgn="base">
                <a:spcBef>
                  <a:spcPct val="0"/>
                </a:spcBef>
                <a:spcAft>
                  <a:spcPct val="0"/>
                </a:spcAft>
                <a:defRPr/>
              </a:pPr>
              <a:t>53</a:t>
            </a:fld>
            <a:endParaRPr lang="en-US">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77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2ACE33-852B-4D37-AD27-D1B683E98BFB}" type="slidenum">
              <a:rPr lang="en-US">
                <a:cs typeface="Arial" charset="0"/>
              </a:rPr>
              <a:pPr fontAlgn="base">
                <a:spcBef>
                  <a:spcPct val="0"/>
                </a:spcBef>
                <a:spcAft>
                  <a:spcPct val="0"/>
                </a:spcAft>
                <a:defRPr/>
              </a:pPr>
              <a:t>54</a:t>
            </a:fld>
            <a:endParaRPr lang="en-US">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Image Placeholder 1"/>
          <p:cNvSpPr>
            <a:spLocks noGrp="1" noRot="1" noChangeAspect="1"/>
          </p:cNvSpPr>
          <p:nvPr>
            <p:ph type="sldImg"/>
          </p:nvPr>
        </p:nvSpPr>
        <p:spPr bwMode="auto">
          <a:noFill/>
          <a:ln>
            <a:solidFill>
              <a:srgbClr val="000000"/>
            </a:solidFill>
            <a:miter lim="800000"/>
            <a:headEnd/>
            <a:tailEnd/>
          </a:ln>
        </p:spPr>
      </p:sp>
      <p:sp>
        <p:nvSpPr>
          <p:cNvPr id="1198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98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17770F-E5B4-4A06-B3C7-50D9E78AD1C1}" type="slidenum">
              <a:rPr lang="en-US">
                <a:cs typeface="Arial" charset="0"/>
              </a:rPr>
              <a:pPr fontAlgn="base">
                <a:spcBef>
                  <a:spcPct val="0"/>
                </a:spcBef>
                <a:spcAft>
                  <a:spcPct val="0"/>
                </a:spcAft>
                <a:defRPr/>
              </a:pPr>
              <a:t>55</a:t>
            </a:fld>
            <a:endParaRPr lang="en-US">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p:cNvSpPr>
            <a:spLocks noGrp="1" noRot="1" noChangeAspect="1"/>
          </p:cNvSpPr>
          <p:nvPr>
            <p:ph type="sldImg"/>
          </p:nvPr>
        </p:nvSpPr>
        <p:spPr bwMode="auto">
          <a:noFill/>
          <a:ln>
            <a:solidFill>
              <a:srgbClr val="000000"/>
            </a:solidFill>
            <a:miter lim="800000"/>
            <a:headEnd/>
            <a:tailEnd/>
          </a:ln>
        </p:spPr>
      </p:sp>
      <p:sp>
        <p:nvSpPr>
          <p:cNvPr id="1218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18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E5AD84-BF24-4CC9-83EF-FE7B2660C66C}" type="slidenum">
              <a:rPr lang="en-US">
                <a:cs typeface="Arial" charset="0"/>
              </a:rPr>
              <a:pPr fontAlgn="base">
                <a:spcBef>
                  <a:spcPct val="0"/>
                </a:spcBef>
                <a:spcAft>
                  <a:spcPct val="0"/>
                </a:spcAft>
                <a:defRPr/>
              </a:pPr>
              <a:t>56</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B0883B-F413-4450-9286-21FEDA0FD31D}"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Other items</a:t>
            </a:r>
            <a:r>
              <a:rPr lang="en-US" baseline="0" dirty="0" smtClean="0"/>
              <a:t> to include.</a:t>
            </a:r>
            <a:endParaRPr lang="en-US" dirty="0"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94F401-E0CF-418B-8EB1-BFD4BB583967}"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CFB8AF-DCC7-477F-9295-C374524B02B3}" type="slidenum">
              <a:rPr lang="en-US">
                <a:cs typeface="Arial" charset="0"/>
              </a:rPr>
              <a:pPr fontAlgn="base">
                <a:spcBef>
                  <a:spcPct val="0"/>
                </a:spcBef>
                <a:spcAft>
                  <a:spcPct val="0"/>
                </a:spcAft>
                <a:defRPr/>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0EE9EE-332D-417B-9C7A-D333B577A56C}"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B7BD2F-832E-46AC-9852-0C68376A3E14}"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Initial verification</a:t>
            </a:r>
            <a:r>
              <a:rPr lang="en-US" baseline="0" dirty="0" smtClean="0"/>
              <a:t> is FREE, subsequent is $ 40, Institutions pay $50</a:t>
            </a:r>
            <a:endParaRPr lang="en-US" dirty="0" smtClean="0"/>
          </a:p>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2128D-8EAC-46EA-9B1E-B2A1F1F24A51}" type="slidenum">
              <a:rPr lang="en-US">
                <a:cs typeface="Arial" charset="0"/>
              </a:rPr>
              <a:pPr fontAlgn="base">
                <a:spcBef>
                  <a:spcPct val="0"/>
                </a:spcBef>
                <a:spcAft>
                  <a:spcPct val="0"/>
                </a:spcAft>
                <a:defRPr/>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pPr>
              <a:defRPr/>
            </a:pPr>
            <a:fld id="{CDF0EF39-C696-420F-88CE-8F130A7A1171}" type="datetimeFigureOut">
              <a:rPr lang="en-US" smtClean="0"/>
              <a:pPr>
                <a:defRPr/>
              </a:pPr>
              <a:t>2/13/13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46469EC2-A223-474F-A959-EDB4C0ACD16A}" type="slidenum">
              <a:rPr lang="en-US" smtClean="0"/>
              <a:pPr>
                <a:defRPr/>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7079027-1128-4F22-A4E9-026FF5E7E789}" type="datetimeFigureOut">
              <a:rPr lang="en-US" smtClean="0"/>
              <a:pPr>
                <a:defRPr/>
              </a:pPr>
              <a:t>2/13/13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85ED004-FE0C-4E88-A23C-C85E44D664E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E9F6EDE1-98F7-4294-83AD-A2CC2F134BEE}" type="datetimeFigureOut">
              <a:rPr lang="en-US" smtClean="0"/>
              <a:pPr>
                <a:defRPr/>
              </a:pPr>
              <a:t>2/13/13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AF229E9-C845-472F-87D0-7805C81B8C1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F881417F-58BF-4FA8-8131-76A2FDD5EA74}" type="datetimeFigureOut">
              <a:rPr lang="en-US" smtClean="0"/>
              <a:pPr>
                <a:defRPr/>
              </a:pPr>
              <a:t>2/13/13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A9F5F2F-2E4A-494C-9D88-D29AC7B1AC13}"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pPr>
              <a:defRPr/>
            </a:pPr>
            <a:fld id="{0C5BFAB9-E447-49C6-B32F-E84A5388EF19}" type="datetimeFigureOut">
              <a:rPr lang="en-US" smtClean="0"/>
              <a:pPr>
                <a:defRPr/>
              </a:pPr>
              <a:t>2/13/13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FC101A29-03B6-44F9-9F0A-6713E24FB5FA}" type="slidenum">
              <a:rPr lang="en-US" smtClean="0"/>
              <a:pPr>
                <a:defRPr/>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96FC2DF1-46E4-4B46-AE4D-0F01BC66571D}" type="datetimeFigureOut">
              <a:rPr lang="en-US" smtClean="0"/>
              <a:pPr>
                <a:defRPr/>
              </a:pPr>
              <a:t>2/13/13</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pPr>
              <a:defRPr/>
            </a:pPr>
            <a:fld id="{A82078ED-0C42-4B07-8702-7672B8E56957}" type="slidenum">
              <a:rPr lang="en-US" smtClean="0"/>
              <a:pPr>
                <a:defRPr/>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C63B1A49-1E4F-4633-9899-2CD7DA123C97}" type="datetimeFigureOut">
              <a:rPr lang="en-US" smtClean="0"/>
              <a:pPr>
                <a:defRPr/>
              </a:pPr>
              <a:t>2/13/13</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pPr>
              <a:defRPr/>
            </a:pPr>
            <a:fld id="{EC3DA9C1-BB9C-4308-8605-F58B48B29160}"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EA03C271-2006-4B2D-BB07-E56678646F1D}" type="datetimeFigureOut">
              <a:rPr lang="en-US" smtClean="0"/>
              <a:pPr>
                <a:defRPr/>
              </a:pPr>
              <a:t>2/13/13</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15F070EC-97E8-4F71-AC2E-38A02AEA6522}" type="slidenum">
              <a:rPr lang="en-US" smtClean="0"/>
              <a:pPr>
                <a:defRPr/>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C555715B-8FD2-4C20-A590-9C792E9ABEFF}" type="datetimeFigureOut">
              <a:rPr lang="en-US" smtClean="0"/>
              <a:pPr>
                <a:defRPr/>
              </a:pPr>
              <a:t>2/13/13</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FA87DAF1-E7BD-4823-B1CD-12B181F4530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pPr>
              <a:defRPr/>
            </a:pPr>
            <a:fld id="{751F93CF-42F7-40BB-9A10-8F02D02C8B14}" type="datetimeFigureOut">
              <a:rPr lang="en-US" smtClean="0"/>
              <a:pPr>
                <a:defRPr/>
              </a:pPr>
              <a:t>2/13/13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080E6CF3-0AC8-4D47-ABE9-E8EC61DDBA5C}" type="slidenum">
              <a:rPr lang="en-US" smtClean="0"/>
              <a:pPr>
                <a:defRPr/>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pPr>
              <a:defRPr/>
            </a:pPr>
            <a:fld id="{BA3C613F-C79C-4911-9E99-DF493F38809D}" type="datetimeFigureOut">
              <a:rPr lang="en-US" smtClean="0"/>
              <a:pPr>
                <a:defRPr/>
              </a:pPr>
              <a:t>2/13/13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E63C0A9F-CB7D-422F-8943-DA3D151BBF05}" type="slidenum">
              <a:rPr lang="en-US" smtClean="0"/>
              <a:pPr>
                <a:defRPr/>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fld id="{8710F47F-4A13-4D58-8746-81CAF32BE18A}" type="datetimeFigureOut">
              <a:rPr lang="en-US" smtClean="0"/>
              <a:pPr>
                <a:defRPr/>
              </a:pPr>
              <a:t>2/13/13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A15E1263-5890-4B20-AA8D-A1C948425340}" type="slidenum">
              <a:rPr lang="en-US" smtClean="0"/>
              <a:pPr>
                <a:defRPr/>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nursing.ohio.gov/form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nursing.ohio.gov/"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ursing.ohio.gov/forms.ht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eadiversion.usdoj.gov/"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codes.ohio.gov/oac/4723-8-04"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www.nursing.ohio.gov/Practice.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www.fda.gov/oc/oha/default.htm"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55.xml.rels><?xml version="1.0" encoding="UTF-8" standalone="yes"?>
<Relationships xmlns="http://schemas.openxmlformats.org/package/2006/relationships"><Relationship Id="rId3" Type="http://schemas.openxmlformats.org/officeDocument/2006/relationships/hyperlink" Target="http://codes.ohio.gov/oac/4723-8-04" TargetMode="External"/><Relationship Id="rId4" Type="http://schemas.openxmlformats.org/officeDocument/2006/relationships/hyperlink" Target="http://codes.ohio.gov/orc/4723.48" TargetMode="External"/><Relationship Id="rId5" Type="http://schemas.openxmlformats.org/officeDocument/2006/relationships/hyperlink" Target="http://www.nursing.ohio.gov/forms.htm" TargetMode="External"/><Relationship Id="rId6" Type="http://schemas.openxmlformats.org/officeDocument/2006/relationships/hyperlink" Target="http://www.nursing.ohio.gov/Practice.htm" TargetMode="External"/><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56.xml.rels><?xml version="1.0" encoding="UTF-8" standalone="yes"?>
<Relationships xmlns="http://schemas.openxmlformats.org/package/2006/relationships"><Relationship Id="rId3" Type="http://schemas.openxmlformats.org/officeDocument/2006/relationships/hyperlink" Target="http://www.oaapn.org/" TargetMode="External"/><Relationship Id="rId4" Type="http://schemas.openxmlformats.org/officeDocument/2006/relationships/hyperlink" Target="http://www.nursing.ohio.gov/" TargetMode="External"/><Relationship Id="rId5" Type="http://schemas.openxmlformats.org/officeDocument/2006/relationships/hyperlink" Target="http://www.deadiversion.usdoj.gov/" TargetMode="External"/><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eadiversion.usdoj.gov/"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www.nursecredentialing.org/Certification/VerifyCertification.aspx" TargetMode="External"/><Relationship Id="rId4" Type="http://schemas.openxmlformats.org/officeDocument/2006/relationships/hyperlink" Target="http://www.nursing.ohio.gov/forms.htm"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4"/>
          <p:cNvSpPr>
            <a:spLocks noGrp="1"/>
          </p:cNvSpPr>
          <p:nvPr>
            <p:ph type="title"/>
          </p:nvPr>
        </p:nvSpPr>
        <p:spPr>
          <a:xfrm>
            <a:off x="722376" y="304800"/>
            <a:ext cx="7772400" cy="2286000"/>
          </a:xfrm>
        </p:spPr>
        <p:txBody>
          <a:bodyPr>
            <a:normAutofit/>
          </a:bodyPr>
          <a:lstStyle/>
          <a:p>
            <a:pPr eaLnBrk="1" hangingPunct="1"/>
            <a:r>
              <a:rPr lang="en-US" dirty="0" smtClean="0"/>
              <a:t>Ohio Advanced Practice Nursing Law</a:t>
            </a:r>
          </a:p>
        </p:txBody>
      </p:sp>
      <p:sp>
        <p:nvSpPr>
          <p:cNvPr id="3" name="Subtitle 2"/>
          <p:cNvSpPr>
            <a:spLocks noGrp="1"/>
          </p:cNvSpPr>
          <p:nvPr>
            <p:ph type="body" idx="1"/>
          </p:nvPr>
        </p:nvSpPr>
        <p:spPr>
          <a:xfrm>
            <a:off x="685800" y="3279775"/>
            <a:ext cx="7772400" cy="1673225"/>
          </a:xfrm>
        </p:spPr>
        <p:txBody>
          <a:bodyPr>
            <a:normAutofit fontScale="25000" lnSpcReduction="20000"/>
          </a:bodyPr>
          <a:lstStyle/>
          <a:p>
            <a:pPr eaLnBrk="1" fontAlgn="auto" hangingPunct="1">
              <a:spcAft>
                <a:spcPts val="0"/>
              </a:spcAft>
              <a:buClr>
                <a:schemeClr val="accent3"/>
              </a:buClr>
              <a:buFont typeface="Georgia"/>
              <a:buNone/>
              <a:defRPr/>
            </a:pPr>
            <a:r>
              <a:rPr lang="en-US" sz="7200" dirty="0" smtClean="0"/>
              <a:t>Standard Care Agreements (SCA)</a:t>
            </a:r>
          </a:p>
          <a:p>
            <a:pPr eaLnBrk="1" fontAlgn="auto" hangingPunct="1">
              <a:spcAft>
                <a:spcPts val="0"/>
              </a:spcAft>
              <a:buClr>
                <a:schemeClr val="accent3"/>
              </a:buClr>
              <a:buFont typeface="Georgia"/>
              <a:buNone/>
              <a:defRPr/>
            </a:pPr>
            <a:r>
              <a:rPr lang="en-US" sz="7200" dirty="0" smtClean="0"/>
              <a:t>Certificate of Authority (COA)</a:t>
            </a:r>
          </a:p>
          <a:p>
            <a:pPr eaLnBrk="1" fontAlgn="auto" hangingPunct="1">
              <a:spcAft>
                <a:spcPts val="0"/>
              </a:spcAft>
              <a:buClr>
                <a:schemeClr val="accent3"/>
              </a:buClr>
              <a:buFont typeface="Georgia"/>
              <a:buNone/>
              <a:defRPr/>
            </a:pPr>
            <a:r>
              <a:rPr lang="en-US" sz="7200" dirty="0" smtClean="0"/>
              <a:t>Certificate to Prescribe (CTP)</a:t>
            </a:r>
          </a:p>
          <a:p>
            <a:pPr eaLnBrk="1" fontAlgn="auto" hangingPunct="1">
              <a:spcAft>
                <a:spcPts val="0"/>
              </a:spcAft>
              <a:buClr>
                <a:schemeClr val="accent3"/>
              </a:buClr>
              <a:buFont typeface="Georgia"/>
              <a:buNone/>
              <a:defRPr/>
            </a:pPr>
            <a:r>
              <a:rPr lang="en-US" sz="7200" dirty="0" smtClean="0"/>
              <a:t>DEA</a:t>
            </a:r>
          </a:p>
          <a:p>
            <a:pPr eaLnBrk="1" fontAlgn="auto" hangingPunct="1">
              <a:spcAft>
                <a:spcPts val="0"/>
              </a:spcAft>
              <a:buClr>
                <a:schemeClr val="accent3"/>
              </a:buClr>
              <a:buFont typeface="Georgia"/>
              <a:buNone/>
              <a:defRPr/>
            </a:pPr>
            <a:r>
              <a:rPr lang="en-US" sz="7200" dirty="0" smtClean="0"/>
              <a:t>Prescriptive Authority</a:t>
            </a:r>
          </a:p>
          <a:p>
            <a:pPr eaLnBrk="1" fontAlgn="auto" hangingPunct="1">
              <a:spcAft>
                <a:spcPts val="0"/>
              </a:spcAft>
              <a:buClr>
                <a:schemeClr val="accent3"/>
              </a:buClr>
              <a:buFont typeface="Georgia"/>
              <a:buNone/>
              <a:defRPr/>
            </a:pPr>
            <a:r>
              <a:rPr lang="en-US" sz="7200" dirty="0" smtClean="0"/>
              <a:t>Formulary</a:t>
            </a:r>
          </a:p>
          <a:p>
            <a:pPr eaLnBrk="1" fontAlgn="auto" hangingPunct="1">
              <a:spcAft>
                <a:spcPts val="0"/>
              </a:spcAft>
              <a:buClr>
                <a:schemeClr val="accent3"/>
              </a:buClr>
              <a:buFont typeface="Georgia"/>
              <a:buNone/>
              <a:defRPr/>
            </a:pPr>
            <a:r>
              <a:rPr lang="en-US" sz="7200" dirty="0" smtClean="0"/>
              <a:t>State Laws</a:t>
            </a:r>
          </a:p>
          <a:p>
            <a:pPr eaLnBrk="1" fontAlgn="auto" hangingPunct="1">
              <a:spcAft>
                <a:spcPts val="0"/>
              </a:spcAft>
              <a:buClr>
                <a:schemeClr val="accent3"/>
              </a:buClr>
              <a:buFont typeface="Georgia"/>
              <a:buNone/>
              <a:defRPr/>
            </a:pPr>
            <a:endParaRPr lang="en-US" sz="6400" dirty="0" smtClean="0"/>
          </a:p>
          <a:p>
            <a:pPr eaLnBrk="1" fontAlgn="auto" hangingPunct="1">
              <a:spcAft>
                <a:spcPts val="0"/>
              </a:spcAft>
              <a:buClr>
                <a:schemeClr val="accent3"/>
              </a:buClr>
              <a:buFont typeface="Georgia"/>
              <a:buNone/>
              <a:defRPr/>
            </a:pPr>
            <a:endParaRPr lang="en-US" dirty="0" smtClean="0"/>
          </a:p>
          <a:p>
            <a:pPr eaLnBrk="1" fontAlgn="auto" hangingPunct="1">
              <a:spcAft>
                <a:spcPts val="0"/>
              </a:spcAft>
              <a:buClr>
                <a:schemeClr val="accent3"/>
              </a:buClr>
              <a:buFont typeface="Georgia"/>
              <a:buNone/>
              <a:defRPr/>
            </a:pPr>
            <a:endParaRPr lang="en-US" dirty="0" smtClean="0"/>
          </a:p>
          <a:p>
            <a:pPr eaLnBrk="1" fontAlgn="auto" hangingPunct="1">
              <a:spcAft>
                <a:spcPts val="0"/>
              </a:spcAft>
              <a:buClr>
                <a:schemeClr val="accent3"/>
              </a:buClr>
              <a:buFont typeface="Georgia"/>
              <a:buNone/>
              <a:defRPr/>
            </a:pPr>
            <a:endParaRPr lang="en-US" dirty="0" smtClean="0"/>
          </a:p>
          <a:p>
            <a:pPr eaLnBrk="1" fontAlgn="auto" hangingPunct="1">
              <a:spcAft>
                <a:spcPts val="0"/>
              </a:spcAft>
              <a:buClr>
                <a:schemeClr val="accent3"/>
              </a:buClr>
              <a:buFont typeface="Georgia"/>
              <a:buNone/>
              <a:defRPr/>
            </a:pPr>
            <a:endParaRPr lang="en-US" dirty="0" smtClean="0"/>
          </a:p>
          <a:p>
            <a:pPr eaLnBrk="1" fontAlgn="auto" hangingPunct="1">
              <a:spcAft>
                <a:spcPts val="0"/>
              </a:spcAft>
              <a:buClr>
                <a:schemeClr val="accent3"/>
              </a:buClr>
              <a:buFont typeface="Georgia"/>
              <a:buNone/>
              <a:defRPr/>
            </a:pPr>
            <a:endParaRPr lang="en-US" dirty="0" smtClean="0"/>
          </a:p>
          <a:p>
            <a:pPr eaLnBrk="1" fontAlgn="auto" hangingPunct="1">
              <a:spcAft>
                <a:spcPts val="0"/>
              </a:spcAft>
              <a:buClr>
                <a:schemeClr val="accent3"/>
              </a:buClr>
              <a:buFont typeface="Georgia"/>
              <a:buNone/>
              <a:defRPr/>
            </a:pPr>
            <a:endParaRPr lang="en-US" dirty="0" smtClean="0"/>
          </a:p>
          <a:p>
            <a:pPr eaLnBrk="1" fontAlgn="auto" hangingPunct="1">
              <a:spcAft>
                <a:spcPts val="0"/>
              </a:spcAft>
              <a:buClr>
                <a:schemeClr val="accent3"/>
              </a:buClr>
              <a:buFont typeface="Georgia"/>
              <a:buNone/>
              <a:defRPr/>
            </a:pPr>
            <a:endParaRPr lang="en-US" dirty="0" smtClean="0"/>
          </a:p>
        </p:txBody>
      </p:sp>
      <p:sp>
        <p:nvSpPr>
          <p:cNvPr id="14339" name="TextBox 3"/>
          <p:cNvSpPr txBox="1">
            <a:spLocks noChangeArrowheads="1"/>
          </p:cNvSpPr>
          <p:nvPr/>
        </p:nvSpPr>
        <p:spPr bwMode="auto">
          <a:xfrm>
            <a:off x="2667000" y="4953000"/>
            <a:ext cx="6248400" cy="1015663"/>
          </a:xfrm>
          <a:prstGeom prst="rect">
            <a:avLst/>
          </a:prstGeom>
          <a:noFill/>
          <a:ln w="9525">
            <a:noFill/>
            <a:miter lim="800000"/>
            <a:headEnd/>
            <a:tailEnd/>
          </a:ln>
        </p:spPr>
        <p:txBody>
          <a:bodyPr wrap="square">
            <a:spAutoFit/>
          </a:bodyPr>
          <a:lstStyle/>
          <a:p>
            <a:pPr algn="ctr"/>
            <a:r>
              <a:rPr lang="en-US" dirty="0">
                <a:latin typeface="Georgia" pitchFamily="18" charset="0"/>
              </a:rPr>
              <a:t>Adult/</a:t>
            </a:r>
            <a:r>
              <a:rPr lang="en-US" dirty="0" err="1">
                <a:latin typeface="Georgia" pitchFamily="18" charset="0"/>
              </a:rPr>
              <a:t>Gero</a:t>
            </a:r>
            <a:r>
              <a:rPr lang="en-US" dirty="0">
                <a:latin typeface="Georgia" pitchFamily="18" charset="0"/>
              </a:rPr>
              <a:t> NP </a:t>
            </a:r>
            <a:r>
              <a:rPr lang="en-US" dirty="0" smtClean="0">
                <a:latin typeface="Georgia" pitchFamily="18" charset="0"/>
              </a:rPr>
              <a:t>IV</a:t>
            </a:r>
          </a:p>
          <a:p>
            <a:pPr algn="ctr"/>
            <a:r>
              <a:rPr lang="en-US" dirty="0" smtClean="0">
                <a:latin typeface="Georgia" pitchFamily="18" charset="0"/>
              </a:rPr>
              <a:t>Jennifer Frost</a:t>
            </a:r>
          </a:p>
          <a:p>
            <a:pPr algn="ctr"/>
            <a:r>
              <a:rPr lang="en-US" sz="1200" dirty="0" smtClean="0">
                <a:latin typeface="Georgia" pitchFamily="18" charset="0"/>
              </a:rPr>
              <a:t>(modified subsequent authors: Nicolette Black &amp; Rachel Oldham)</a:t>
            </a:r>
          </a:p>
          <a:p>
            <a:pPr algn="ctr"/>
            <a:r>
              <a:rPr lang="en-US" sz="1200" dirty="0" smtClean="0"/>
              <a:t>(modified, original authors: Erik Anderson, June Mack, &amp; Rebecca </a:t>
            </a:r>
            <a:r>
              <a:rPr lang="en-US" sz="1200" dirty="0" err="1" smtClean="0"/>
              <a:t>Neeley</a:t>
            </a:r>
            <a:r>
              <a:rPr lang="en-US" sz="1200" dirty="0" smtClean="0"/>
              <a:t>-Rollins)</a:t>
            </a:r>
            <a:endParaRPr lang="en-US" sz="1200" dirty="0">
              <a:latin typeface="Georgia"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3"/>
          <p:cNvSpPr>
            <a:spLocks noGrp="1"/>
          </p:cNvSpPr>
          <p:nvPr>
            <p:ph type="title"/>
          </p:nvPr>
        </p:nvSpPr>
        <p:spPr/>
        <p:txBody>
          <a:bodyPr/>
          <a:lstStyle/>
          <a:p>
            <a:pPr algn="ctr" eaLnBrk="1" hangingPunct="1"/>
            <a:r>
              <a:rPr lang="en-US" dirty="0" smtClean="0"/>
              <a:t>COA</a:t>
            </a:r>
          </a:p>
        </p:txBody>
      </p:sp>
      <p:sp>
        <p:nvSpPr>
          <p:cNvPr id="32770" name="Content Placeholder 4"/>
          <p:cNvSpPr>
            <a:spLocks noGrp="1"/>
          </p:cNvSpPr>
          <p:nvPr>
            <p:ph idx="1"/>
          </p:nvPr>
        </p:nvSpPr>
        <p:spPr/>
        <p:txBody>
          <a:bodyPr>
            <a:normAutofit lnSpcReduction="10000"/>
          </a:bodyPr>
          <a:lstStyle/>
          <a:p>
            <a:pPr>
              <a:lnSpc>
                <a:spcPct val="80000"/>
              </a:lnSpc>
              <a:buNone/>
            </a:pPr>
            <a:r>
              <a:rPr lang="en-US" sz="2800" dirty="0" smtClean="0"/>
              <a:t>Application forms can be obtained from </a:t>
            </a:r>
            <a:r>
              <a:rPr lang="en-US" sz="2800" dirty="0" smtClean="0">
                <a:hlinkClick r:id="rId3"/>
              </a:rPr>
              <a:t>http://www.nursing.ohio.gov/forms.htm#RX</a:t>
            </a:r>
            <a:endParaRPr lang="en-US" sz="2800" dirty="0" smtClean="0"/>
          </a:p>
          <a:p>
            <a:pPr lvl="1">
              <a:lnSpc>
                <a:spcPct val="80000"/>
              </a:lnSpc>
            </a:pPr>
            <a:r>
              <a:rPr lang="en-US" sz="2800" dirty="0" smtClean="0"/>
              <a:t>PDF is 7 pages. Pages 1-5 are the application directions and application</a:t>
            </a:r>
            <a:endParaRPr lang="en-US" sz="2800" b="1" dirty="0" smtClean="0">
              <a:solidFill>
                <a:schemeClr val="tx1"/>
              </a:solidFill>
            </a:endParaRPr>
          </a:p>
          <a:p>
            <a:pPr lvl="1" eaLnBrk="1" hangingPunct="1">
              <a:lnSpc>
                <a:spcPct val="80000"/>
              </a:lnSpc>
            </a:pPr>
            <a:r>
              <a:rPr lang="en-US" sz="2800" dirty="0" smtClean="0"/>
              <a:t>Make sure there is no missing information; otherwise, it will be returned to you and the whole process will be delayed</a:t>
            </a:r>
          </a:p>
          <a:p>
            <a:pPr lvl="1" eaLnBrk="1" hangingPunct="1">
              <a:lnSpc>
                <a:spcPct val="80000"/>
              </a:lnSpc>
            </a:pPr>
            <a:r>
              <a:rPr lang="en-US" sz="2800" dirty="0" smtClean="0">
                <a:solidFill>
                  <a:schemeClr val="tx1"/>
                </a:solidFill>
              </a:rPr>
              <a:t>Page 6 is Form A and must be completed by the applicant and sent to the Certifying body who will send it back to the OBN</a:t>
            </a:r>
          </a:p>
          <a:p>
            <a:pPr lvl="1" eaLnBrk="1" hangingPunct="1">
              <a:lnSpc>
                <a:spcPct val="80000"/>
              </a:lnSpc>
            </a:pPr>
            <a:r>
              <a:rPr lang="en-US" sz="2800" dirty="0" smtClean="0"/>
              <a:t>Page 7 is Form B must be filled out by the applicant, then the educational institution and sent directly to the OBN</a:t>
            </a:r>
          </a:p>
          <a:p>
            <a:pPr>
              <a:buNone/>
            </a:pPr>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algn="ctr" eaLnBrk="1" hangingPunct="1"/>
            <a:r>
              <a:rPr lang="en-US" smtClean="0"/>
              <a:t>COA</a:t>
            </a:r>
          </a:p>
        </p:txBody>
      </p:sp>
      <p:sp>
        <p:nvSpPr>
          <p:cNvPr id="5" name="Content Placeholder 4"/>
          <p:cNvSpPr>
            <a:spLocks noGrp="1"/>
          </p:cNvSpPr>
          <p:nvPr>
            <p:ph idx="1"/>
          </p:nvPr>
        </p:nvSpPr>
        <p:spPr/>
        <p:txBody>
          <a:bodyPr/>
          <a:lstStyle/>
          <a:p>
            <a:pPr>
              <a:buNone/>
            </a:pPr>
            <a:r>
              <a:rPr lang="en-US" b="1" dirty="0" smtClean="0"/>
              <a:t>Go to </a:t>
            </a:r>
            <a:r>
              <a:rPr lang="en-US" b="1" dirty="0" smtClean="0">
                <a:hlinkClick r:id="rId3"/>
              </a:rPr>
              <a:t>www.nursing.ohio.gov</a:t>
            </a:r>
            <a:r>
              <a:rPr lang="en-US" b="1" dirty="0" smtClean="0"/>
              <a:t>, click on verification, enter your name, and “pending” will be displayed until certification is issued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4"/>
          <p:cNvSpPr>
            <a:spLocks noGrp="1"/>
          </p:cNvSpPr>
          <p:nvPr>
            <p:ph type="ctrTitle"/>
          </p:nvPr>
        </p:nvSpPr>
        <p:spPr/>
        <p:txBody>
          <a:bodyPr/>
          <a:lstStyle/>
          <a:p>
            <a:pPr eaLnBrk="1" hangingPunct="1"/>
            <a:r>
              <a:rPr lang="en-US" smtClean="0"/>
              <a:t>Certificate to Prescribe</a:t>
            </a:r>
          </a:p>
        </p:txBody>
      </p:sp>
      <p:sp>
        <p:nvSpPr>
          <p:cNvPr id="36866" name="Subtitle 5"/>
          <p:cNvSpPr>
            <a:spLocks noGrp="1"/>
          </p:cNvSpPr>
          <p:nvPr>
            <p:ph type="subTitle" idx="1"/>
          </p:nvPr>
        </p:nvSpPr>
        <p:spPr/>
        <p:txBody>
          <a:bodyPr/>
          <a:lstStyle/>
          <a:p>
            <a:pPr marL="63500" eaLnBrk="1" hangingPunct="1"/>
            <a:r>
              <a:rPr lang="en-US" smtClean="0"/>
              <a:t>CTP</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Applying for Certificate to Prescribe</a:t>
            </a:r>
            <a:endParaRPr lang="en-US" dirty="0"/>
          </a:p>
        </p:txBody>
      </p:sp>
      <p:sp>
        <p:nvSpPr>
          <p:cNvPr id="38914" name="Content Placeholder 2"/>
          <p:cNvSpPr>
            <a:spLocks noGrp="1"/>
          </p:cNvSpPr>
          <p:nvPr>
            <p:ph idx="1"/>
          </p:nvPr>
        </p:nvSpPr>
        <p:spPr/>
        <p:txBody>
          <a:bodyPr>
            <a:normAutofit lnSpcReduction="10000"/>
          </a:bodyPr>
          <a:lstStyle/>
          <a:p>
            <a:pPr eaLnBrk="1" hangingPunct="1"/>
            <a:r>
              <a:rPr lang="en-US" dirty="0" smtClean="0"/>
              <a:t>After certificate of authority is obtained, the CNP “</a:t>
            </a:r>
            <a:r>
              <a:rPr lang="en-US" b="1" dirty="0" smtClean="0"/>
              <a:t>shall file with the board of nursing a written application for a certificate to prescribe</a:t>
            </a:r>
            <a:r>
              <a:rPr lang="en-US" dirty="0" smtClean="0"/>
              <a:t>.”</a:t>
            </a:r>
          </a:p>
          <a:p>
            <a:pPr eaLnBrk="1" hangingPunct="1"/>
            <a:r>
              <a:rPr lang="en-US" dirty="0" smtClean="0"/>
              <a:t>The board of nursing “</a:t>
            </a:r>
            <a:r>
              <a:rPr lang="en-US" b="1" dirty="0" smtClean="0"/>
              <a:t>shall issue a certificate to prescribe to each applicant who meets the requirements…”</a:t>
            </a:r>
            <a:endParaRPr lang="en-US" dirty="0" smtClean="0"/>
          </a:p>
          <a:p>
            <a:pPr eaLnBrk="1" hangingPunct="1">
              <a:buFont typeface="Wingdings" pitchFamily="2" charset="2"/>
              <a:buNone/>
            </a:pPr>
            <a:r>
              <a:rPr lang="en-US" sz="1900" dirty="0" smtClean="0"/>
              <a:t>			</a:t>
            </a:r>
            <a:r>
              <a:rPr lang="en-US" sz="2000" dirty="0" smtClean="0"/>
              <a:t>Ohio Revised Codes (ORC) 4723.482 &amp; 4723.484</a:t>
            </a:r>
          </a:p>
          <a:p>
            <a:pPr eaLnBrk="1" hangingPunct="1">
              <a:buFont typeface="Wingdings" pitchFamily="2" charset="2"/>
              <a:buNone/>
            </a:pPr>
            <a:r>
              <a:rPr lang="en-US" sz="1800" dirty="0" smtClean="0"/>
              <a:t>                                                                     </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Applying for Certificate to Prescribe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 </a:t>
            </a:r>
            <a:r>
              <a:rPr lang="en-US" dirty="0"/>
              <a:t>A completed application on a form specified by the board which includes evidence of having successfully completed the advanced pharmacology course as set forth in rule 4723-9-03 of the Administrative </a:t>
            </a:r>
            <a:r>
              <a:rPr lang="en-US" dirty="0" smtClean="0"/>
              <a:t>Code</a:t>
            </a:r>
            <a:endParaRPr lang="en-US" dirty="0"/>
          </a:p>
          <a:p>
            <a:endParaRPr lang="en-US" dirty="0"/>
          </a:p>
          <a:p>
            <a:r>
              <a:rPr lang="en-US" dirty="0" smtClean="0"/>
              <a:t>Evidence </a:t>
            </a:r>
            <a:r>
              <a:rPr lang="en-US" dirty="0"/>
              <a:t>of holding both a current, valid license to practice nursing as a registered nurse and a current, valid certificate of authority issued under section 4723.41 of the Revised Code to practice as a certified nurse-midwife, certified nurse practitioner, or clinical nurse </a:t>
            </a:r>
            <a:r>
              <a:rPr lang="en-US" dirty="0" smtClean="0"/>
              <a:t>specialist</a:t>
            </a:r>
            <a:endParaRPr lang="en-US" dirty="0"/>
          </a:p>
          <a:p>
            <a:endParaRPr lang="en-US" dirty="0"/>
          </a:p>
          <a:p>
            <a:r>
              <a:rPr lang="en-US" dirty="0" smtClean="0"/>
              <a:t> </a:t>
            </a:r>
            <a:r>
              <a:rPr lang="en-US" dirty="0"/>
              <a:t>Documentation of a collaborative practice with a supervising physician who has agreed to the practice </a:t>
            </a:r>
            <a:r>
              <a:rPr lang="en-US" dirty="0" smtClean="0"/>
              <a:t>agreement</a:t>
            </a:r>
            <a:endParaRPr lang="en-US" dirty="0"/>
          </a:p>
          <a:p>
            <a:endParaRPr lang="en-US" dirty="0"/>
          </a:p>
          <a:p>
            <a:r>
              <a:rPr lang="en-US" dirty="0" smtClean="0"/>
              <a:t>An </a:t>
            </a:r>
            <a:r>
              <a:rPr lang="en-US" dirty="0"/>
              <a:t>application fee of fifty dollars</a:t>
            </a:r>
            <a:r>
              <a:rPr lang="en-US" dirty="0" smtClean="0"/>
              <a:t>.</a:t>
            </a:r>
          </a:p>
          <a:p>
            <a:endParaRPr lang="en-US" dirty="0"/>
          </a:p>
          <a:p>
            <a:pPr marL="0" indent="0">
              <a:buNone/>
            </a:pPr>
            <a:r>
              <a:rPr lang="en-US" dirty="0" smtClean="0"/>
              <a:t>						OAC 4723-9-05</a:t>
            </a:r>
            <a:endParaRPr lang="en-US" dirty="0"/>
          </a:p>
        </p:txBody>
      </p:sp>
    </p:spTree>
    <p:extLst>
      <p:ext uri="{BB962C8B-B14F-4D97-AF65-F5344CB8AC3E}">
        <p14:creationId xmlns:p14="http://schemas.microsoft.com/office/powerpoint/2010/main" val="879560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Pharmacology Requirement</a:t>
            </a:r>
            <a:endParaRPr lang="en-US" dirty="0"/>
          </a:p>
        </p:txBody>
      </p:sp>
      <p:sp>
        <p:nvSpPr>
          <p:cNvPr id="3" name="Content Placeholder 2"/>
          <p:cNvSpPr>
            <a:spLocks noGrp="1"/>
          </p:cNvSpPr>
          <p:nvPr>
            <p:ph idx="1"/>
          </p:nvPr>
        </p:nvSpPr>
        <p:spPr/>
        <p:txBody>
          <a:bodyPr>
            <a:normAutofit fontScale="92500"/>
          </a:bodyPr>
          <a:lstStyle/>
          <a:p>
            <a:r>
              <a:rPr lang="en-US" dirty="0"/>
              <a:t>Completion of </a:t>
            </a:r>
            <a:r>
              <a:rPr lang="en-US" b="1" dirty="0" smtClean="0"/>
              <a:t>36</a:t>
            </a:r>
            <a:r>
              <a:rPr lang="en-US" dirty="0" smtClean="0"/>
              <a:t> </a:t>
            </a:r>
            <a:r>
              <a:rPr lang="en-US" dirty="0"/>
              <a:t>contact hours regarding pharmacokinetics, clinical application, and the use of medications from a single </a:t>
            </a:r>
            <a:r>
              <a:rPr lang="en-US" dirty="0" smtClean="0"/>
              <a:t>provider</a:t>
            </a:r>
            <a:endParaRPr lang="en-US" dirty="0"/>
          </a:p>
          <a:p>
            <a:r>
              <a:rPr lang="en-US" dirty="0" smtClean="0"/>
              <a:t>Training in the </a:t>
            </a:r>
            <a:r>
              <a:rPr lang="en-US" dirty="0"/>
              <a:t>fiscal, legal, and ethical implications of </a:t>
            </a:r>
            <a:r>
              <a:rPr lang="en-US" dirty="0" smtClean="0"/>
              <a:t>prescribing.</a:t>
            </a:r>
          </a:p>
          <a:p>
            <a:r>
              <a:rPr lang="en-US" dirty="0" smtClean="0"/>
              <a:t>Instruction </a:t>
            </a:r>
            <a:r>
              <a:rPr lang="en-US" dirty="0"/>
              <a:t>obtained no longer than 3 </a:t>
            </a:r>
            <a:r>
              <a:rPr lang="en-US" dirty="0" smtClean="0"/>
              <a:t>years prior </a:t>
            </a:r>
            <a:r>
              <a:rPr lang="en-US" dirty="0"/>
              <a:t>to applying for a </a:t>
            </a:r>
            <a:r>
              <a:rPr lang="en-US" dirty="0" smtClean="0"/>
              <a:t>CTP-E.</a:t>
            </a:r>
          </a:p>
          <a:p>
            <a:endParaRPr lang="en-US" sz="2000" dirty="0" smtClean="0"/>
          </a:p>
          <a:p>
            <a:pPr marL="411480" lvl="1" indent="0">
              <a:buNone/>
            </a:pPr>
            <a:r>
              <a:rPr lang="en-US" sz="2200" dirty="0" smtClean="0"/>
              <a:t>                     (amended </a:t>
            </a:r>
            <a:r>
              <a:rPr lang="en-US" sz="2200" dirty="0"/>
              <a:t>rules in Chapters 4723-8 and </a:t>
            </a:r>
            <a:r>
              <a:rPr lang="en-US" sz="2200" dirty="0" smtClean="0"/>
              <a:t>4723-9 ORC)</a:t>
            </a:r>
            <a:endParaRPr lang="en-US" sz="2200" dirty="0"/>
          </a:p>
          <a:p>
            <a:endParaRPr lang="en-US" dirty="0"/>
          </a:p>
        </p:txBody>
      </p:sp>
    </p:spTree>
    <p:extLst>
      <p:ext uri="{BB962C8B-B14F-4D97-AF65-F5344CB8AC3E}">
        <p14:creationId xmlns:p14="http://schemas.microsoft.com/office/powerpoint/2010/main" val="2847376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Applying for Certificate to Prescribe</a:t>
            </a:r>
            <a:endParaRPr lang="en-US" dirty="0"/>
          </a:p>
        </p:txBody>
      </p:sp>
      <p:sp>
        <p:nvSpPr>
          <p:cNvPr id="3" name="Content Placeholder 2"/>
          <p:cNvSpPr>
            <a:spLocks noGrp="1"/>
          </p:cNvSpPr>
          <p:nvPr>
            <p:ph idx="1"/>
          </p:nvPr>
        </p:nvSpPr>
        <p:spPr/>
        <p:txBody>
          <a:bodyPr/>
          <a:lstStyle/>
          <a:p>
            <a:r>
              <a:rPr lang="en-US" dirty="0" smtClean="0"/>
              <a:t>Forms may be </a:t>
            </a:r>
            <a:r>
              <a:rPr lang="en-US" dirty="0"/>
              <a:t>accessed </a:t>
            </a:r>
            <a:r>
              <a:rPr lang="en-US" dirty="0" smtClean="0"/>
              <a:t>from</a:t>
            </a:r>
          </a:p>
          <a:p>
            <a:pPr marL="0" indent="0">
              <a:buNone/>
            </a:pPr>
            <a:r>
              <a:rPr lang="en-US" dirty="0">
                <a:hlinkClick r:id="rId2"/>
              </a:rPr>
              <a:t>http://</a:t>
            </a:r>
            <a:r>
              <a:rPr lang="en-US" dirty="0" smtClean="0">
                <a:hlinkClick r:id="rId2"/>
              </a:rPr>
              <a:t>www.nursing.ohio.gov/forms.htm</a:t>
            </a:r>
            <a:endParaRPr lang="en-US" dirty="0" smtClean="0"/>
          </a:p>
          <a:p>
            <a:pPr marL="0" indent="0">
              <a:buNone/>
            </a:pPr>
            <a:endParaRPr lang="en-US" dirty="0"/>
          </a:p>
          <a:p>
            <a:r>
              <a:rPr lang="en-US" dirty="0" smtClean="0"/>
              <a:t>Laws, definitions, and explanations of application process may be reviewed </a:t>
            </a:r>
            <a:r>
              <a:rPr lang="en-US" dirty="0"/>
              <a:t>at http://codes.ohio.gov/orc/4723</a:t>
            </a:r>
          </a:p>
        </p:txBody>
      </p:sp>
    </p:spTree>
    <p:extLst>
      <p:ext uri="{BB962C8B-B14F-4D97-AF65-F5344CB8AC3E}">
        <p14:creationId xmlns:p14="http://schemas.microsoft.com/office/powerpoint/2010/main" val="3438250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Certificate to Prescribe- Externship (CTP-E)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initial </a:t>
            </a:r>
            <a:r>
              <a:rPr lang="en-US" dirty="0"/>
              <a:t>certificate to prescribe </a:t>
            </a:r>
            <a:r>
              <a:rPr lang="en-US" dirty="0" smtClean="0"/>
              <a:t>is an externship certificate or CTP-E.</a:t>
            </a:r>
          </a:p>
          <a:p>
            <a:endParaRPr lang="en-US" dirty="0" smtClean="0"/>
          </a:p>
          <a:p>
            <a:r>
              <a:rPr lang="en-US" dirty="0" smtClean="0"/>
              <a:t>With a CTP-E the CNP “may </a:t>
            </a:r>
            <a:r>
              <a:rPr lang="en-US" dirty="0"/>
              <a:t>obtain experience in prescribing drugs and therapeutic devices by participating in an externship that evaluates the nurse’s competence, knowledge, and skill in pharmacokinetic principles and their clinical application to the specialty being practiced.” </a:t>
            </a:r>
          </a:p>
          <a:p>
            <a:pPr marL="0" indent="0">
              <a:buNone/>
            </a:pPr>
            <a:r>
              <a:rPr lang="en-US" dirty="0"/>
              <a:t>	</a:t>
            </a:r>
            <a:r>
              <a:rPr lang="en-US" dirty="0" smtClean="0"/>
              <a:t>					</a:t>
            </a:r>
            <a:r>
              <a:rPr lang="en-US" sz="2200" dirty="0" smtClean="0"/>
              <a:t>ORC 4723.48</a:t>
            </a:r>
            <a:endParaRPr lang="en-US" sz="2200" dirty="0"/>
          </a:p>
        </p:txBody>
      </p:sp>
    </p:spTree>
    <p:extLst>
      <p:ext uri="{BB962C8B-B14F-4D97-AF65-F5344CB8AC3E}">
        <p14:creationId xmlns:p14="http://schemas.microsoft.com/office/powerpoint/2010/main" val="403575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CTP-E</a:t>
            </a:r>
            <a:endParaRPr lang="en-US" dirty="0"/>
          </a:p>
        </p:txBody>
      </p:sp>
      <p:sp>
        <p:nvSpPr>
          <p:cNvPr id="3" name="Content Placeholder 2"/>
          <p:cNvSpPr>
            <a:spLocks noGrp="1"/>
          </p:cNvSpPr>
          <p:nvPr>
            <p:ph idx="1"/>
          </p:nvPr>
        </p:nvSpPr>
        <p:spPr/>
        <p:txBody>
          <a:bodyPr>
            <a:normAutofit fontScale="92500" lnSpcReduction="20000"/>
          </a:bodyPr>
          <a:lstStyle/>
          <a:p>
            <a:r>
              <a:rPr lang="en-US" dirty="0"/>
              <a:t>During the externship, the nurse may prescribe drugs and therapeutic devices only when one or more physicians are providing </a:t>
            </a:r>
            <a:r>
              <a:rPr lang="en-US" dirty="0" smtClean="0"/>
              <a:t>supervision</a:t>
            </a:r>
          </a:p>
          <a:p>
            <a:endParaRPr lang="en-US" dirty="0" smtClean="0"/>
          </a:p>
          <a:p>
            <a:r>
              <a:rPr lang="en-US" dirty="0"/>
              <a:t> </a:t>
            </a:r>
            <a:r>
              <a:rPr lang="en-US" dirty="0" smtClean="0"/>
              <a:t>Supervision is defined as the “oversight </a:t>
            </a:r>
            <a:r>
              <a:rPr lang="en-US" dirty="0"/>
              <a:t>of the prescribing practices of a nurse as a holder of an externship certificate to prescribe</a:t>
            </a:r>
            <a:r>
              <a:rPr lang="en-US" dirty="0" smtClean="0"/>
              <a:t>.”</a:t>
            </a:r>
            <a:endParaRPr lang="en-US" dirty="0"/>
          </a:p>
          <a:p>
            <a:endParaRPr lang="en-US" dirty="0" smtClean="0"/>
          </a:p>
          <a:p>
            <a:r>
              <a:rPr lang="en-US" dirty="0" smtClean="0"/>
              <a:t>A minimum of 1500 hours is required</a:t>
            </a:r>
          </a:p>
          <a:p>
            <a:pPr marL="630936" lvl="2" indent="0">
              <a:buNone/>
            </a:pPr>
            <a:r>
              <a:rPr lang="en-US" dirty="0" smtClean="0"/>
              <a:t>						ORC4723-9-01 </a:t>
            </a:r>
          </a:p>
        </p:txBody>
      </p:sp>
    </p:spTree>
    <p:extLst>
      <p:ext uri="{BB962C8B-B14F-4D97-AF65-F5344CB8AC3E}">
        <p14:creationId xmlns:p14="http://schemas.microsoft.com/office/powerpoint/2010/main" val="1754533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CTP-E</a:t>
            </a:r>
            <a:endParaRPr lang="en-US" dirty="0"/>
          </a:p>
        </p:txBody>
      </p:sp>
      <p:sp>
        <p:nvSpPr>
          <p:cNvPr id="3" name="Content Placeholder 2"/>
          <p:cNvSpPr>
            <a:spLocks noGrp="1"/>
          </p:cNvSpPr>
          <p:nvPr>
            <p:ph idx="1"/>
          </p:nvPr>
        </p:nvSpPr>
        <p:spPr/>
        <p:txBody>
          <a:bodyPr>
            <a:normAutofit fontScale="47500" lnSpcReduction="20000"/>
          </a:bodyPr>
          <a:lstStyle/>
          <a:p>
            <a:r>
              <a:rPr lang="en-US" sz="4400" dirty="0" smtClean="0"/>
              <a:t>500 hours of direct supervision</a:t>
            </a:r>
          </a:p>
          <a:p>
            <a:pPr lvl="1"/>
            <a:r>
              <a:rPr lang="en-US" sz="4400" dirty="0"/>
              <a:t>“Direct supervision” means the supervising professional is available on site</a:t>
            </a:r>
            <a:r>
              <a:rPr lang="en-US" sz="4400" dirty="0" smtClean="0"/>
              <a:t>.</a:t>
            </a:r>
          </a:p>
          <a:p>
            <a:pPr lvl="1"/>
            <a:r>
              <a:rPr lang="en-US" sz="4400" dirty="0"/>
              <a:t>When the supervising professional is a nurse, the nurse shall provide no more than </a:t>
            </a:r>
            <a:r>
              <a:rPr lang="en-US" sz="4400" dirty="0" smtClean="0"/>
              <a:t>250 </a:t>
            </a:r>
            <a:r>
              <a:rPr lang="en-US" sz="4400" dirty="0"/>
              <a:t>hours of </a:t>
            </a:r>
            <a:r>
              <a:rPr lang="en-US" sz="4400" dirty="0" smtClean="0"/>
              <a:t>supervision</a:t>
            </a:r>
            <a:endParaRPr lang="en-US" sz="4400" dirty="0"/>
          </a:p>
          <a:p>
            <a:pPr marL="411480" lvl="1" indent="0">
              <a:buNone/>
            </a:pPr>
            <a:endParaRPr lang="en-US" sz="4400" dirty="0" smtClean="0"/>
          </a:p>
          <a:p>
            <a:endParaRPr lang="en-US" sz="4400" dirty="0"/>
          </a:p>
          <a:p>
            <a:r>
              <a:rPr lang="en-US" sz="4400" dirty="0" smtClean="0"/>
              <a:t>1000 hours of indirect supervision</a:t>
            </a:r>
          </a:p>
          <a:p>
            <a:pPr lvl="1"/>
            <a:r>
              <a:rPr lang="en-US" sz="4400" dirty="0"/>
              <a:t>“Indirect supervision” means the timely review by a physician of prescriptions written by and prescribing practices of a nurse holding an externship certificate to </a:t>
            </a:r>
            <a:r>
              <a:rPr lang="en-US" sz="4400" dirty="0" smtClean="0"/>
              <a:t>prescribe</a:t>
            </a:r>
            <a:r>
              <a:rPr lang="en-US" dirty="0"/>
              <a:t>	</a:t>
            </a:r>
          </a:p>
          <a:p>
            <a:pPr lvl="1"/>
            <a:endParaRPr lang="en-US" dirty="0" smtClean="0"/>
          </a:p>
          <a:p>
            <a:pPr marL="0" indent="0">
              <a:buNone/>
            </a:pPr>
            <a:r>
              <a:rPr lang="en-US" dirty="0"/>
              <a:t>	</a:t>
            </a:r>
            <a:r>
              <a:rPr lang="en-US" dirty="0" smtClean="0"/>
              <a:t>				</a:t>
            </a:r>
          </a:p>
          <a:p>
            <a:pPr marL="0" indent="0">
              <a:buNone/>
            </a:pPr>
            <a:r>
              <a:rPr lang="en-US" dirty="0"/>
              <a:t>	</a:t>
            </a:r>
            <a:r>
              <a:rPr lang="en-US" dirty="0" smtClean="0"/>
              <a:t>					</a:t>
            </a:r>
            <a:r>
              <a:rPr lang="en-US" sz="4200" dirty="0" smtClean="0"/>
              <a:t>OAC 4723-9-01</a:t>
            </a:r>
            <a:endParaRPr lang="en-US" sz="4200" dirty="0"/>
          </a:p>
        </p:txBody>
      </p:sp>
    </p:spTree>
    <p:extLst>
      <p:ext uri="{BB962C8B-B14F-4D97-AF65-F5344CB8AC3E}">
        <p14:creationId xmlns:p14="http://schemas.microsoft.com/office/powerpoint/2010/main" val="2699841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p:txBody>
          <a:bodyPr>
            <a:normAutofit fontScale="90000"/>
          </a:bodyPr>
          <a:lstStyle/>
          <a:p>
            <a:pPr eaLnBrk="1" hangingPunct="1"/>
            <a:r>
              <a:rPr lang="en-US" smtClean="0"/>
              <a:t>Standard Care Arrangement Ohio</a:t>
            </a:r>
            <a:br>
              <a:rPr lang="en-US" smtClean="0"/>
            </a:br>
            <a:r>
              <a:rPr lang="en-US" smtClean="0"/>
              <a:t>		</a:t>
            </a:r>
          </a:p>
        </p:txBody>
      </p:sp>
      <p:sp>
        <p:nvSpPr>
          <p:cNvPr id="16386" name="Subtitle 3"/>
          <p:cNvSpPr>
            <a:spLocks noGrp="1"/>
          </p:cNvSpPr>
          <p:nvPr>
            <p:ph type="subTitle" idx="1"/>
          </p:nvPr>
        </p:nvSpPr>
        <p:spPr/>
        <p:txBody>
          <a:bodyPr/>
          <a:lstStyle/>
          <a:p>
            <a:pPr marL="63500" eaLnBrk="1" hangingPunct="1"/>
            <a:r>
              <a:rPr lang="en-US" smtClean="0"/>
              <a:t>Practice Agreements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CTP-E</a:t>
            </a:r>
            <a:endParaRPr lang="en-US" dirty="0"/>
          </a:p>
        </p:txBody>
      </p:sp>
      <p:sp>
        <p:nvSpPr>
          <p:cNvPr id="3" name="Content Placeholder 2"/>
          <p:cNvSpPr>
            <a:spLocks noGrp="1"/>
          </p:cNvSpPr>
          <p:nvPr>
            <p:ph idx="1"/>
          </p:nvPr>
        </p:nvSpPr>
        <p:spPr/>
        <p:txBody>
          <a:bodyPr/>
          <a:lstStyle/>
          <a:p>
            <a:r>
              <a:rPr lang="en-US" dirty="0" smtClean="0"/>
              <a:t>The CTP-E is issued for one year</a:t>
            </a:r>
          </a:p>
          <a:p>
            <a:endParaRPr lang="en-US" dirty="0"/>
          </a:p>
          <a:p>
            <a:r>
              <a:rPr lang="en-US" dirty="0" smtClean="0"/>
              <a:t>An extension may be requested if more time is needed</a:t>
            </a:r>
            <a:endParaRPr lang="en-US" dirty="0"/>
          </a:p>
        </p:txBody>
      </p:sp>
    </p:spTree>
    <p:extLst>
      <p:ext uri="{BB962C8B-B14F-4D97-AF65-F5344CB8AC3E}">
        <p14:creationId xmlns:p14="http://schemas.microsoft.com/office/powerpoint/2010/main" val="2478282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4"/>
          <p:cNvSpPr>
            <a:spLocks noGrp="1"/>
          </p:cNvSpPr>
          <p:nvPr>
            <p:ph type="title"/>
          </p:nvPr>
        </p:nvSpPr>
        <p:spPr/>
        <p:txBody>
          <a:bodyPr/>
          <a:lstStyle/>
          <a:p>
            <a:pPr algn="ctr" eaLnBrk="1" hangingPunct="1"/>
            <a:r>
              <a:rPr lang="en-US" smtClean="0"/>
              <a:t>Externship Requirement</a:t>
            </a:r>
          </a:p>
        </p:txBody>
      </p:sp>
      <p:sp>
        <p:nvSpPr>
          <p:cNvPr id="47106" name="Content Placeholder 5"/>
          <p:cNvSpPr>
            <a:spLocks noGrp="1"/>
          </p:cNvSpPr>
          <p:nvPr>
            <p:ph idx="1"/>
          </p:nvPr>
        </p:nvSpPr>
        <p:spPr/>
        <p:txBody>
          <a:bodyPr/>
          <a:lstStyle/>
          <a:p>
            <a:pPr eaLnBrk="1" hangingPunct="1">
              <a:buFont typeface="Wingdings" pitchFamily="2" charset="2"/>
              <a:buNone/>
            </a:pPr>
            <a:r>
              <a:rPr lang="en-US" dirty="0" smtClean="0"/>
              <a:t>	Once the externship requirements have been satisfied, Form E may be submitted to the Board of Nursing</a:t>
            </a:r>
            <a:r>
              <a:rPr lang="en-US" dirty="0"/>
              <a:t> </a:t>
            </a:r>
            <a:r>
              <a:rPr lang="en-US" dirty="0" smtClean="0"/>
              <a:t>with documentation by the supervising physician.</a:t>
            </a:r>
          </a:p>
          <a:p>
            <a:pPr eaLnBrk="1" hangingPunct="1">
              <a:buFont typeface="Wingdings" pitchFamily="2" charset="2"/>
              <a:buNone/>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Certificate to Prescribe (CTP)</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 </a:t>
            </a:r>
            <a:r>
              <a:rPr lang="en-US" dirty="0" smtClean="0"/>
              <a:t> On </a:t>
            </a:r>
            <a:r>
              <a:rPr lang="en-US" dirty="0"/>
              <a:t>receipt of the new certificate, the nurse may prescribe drugs and therapeutic devices in collaboration with one or more physicians or podiatrists</a:t>
            </a:r>
            <a:endParaRPr lang="en-US" dirty="0" smtClean="0"/>
          </a:p>
          <a:p>
            <a:endParaRPr lang="en-US" dirty="0"/>
          </a:p>
        </p:txBody>
      </p:sp>
    </p:spTree>
    <p:extLst>
      <p:ext uri="{BB962C8B-B14F-4D97-AF65-F5344CB8AC3E}">
        <p14:creationId xmlns:p14="http://schemas.microsoft.com/office/powerpoint/2010/main" val="128510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CTP</a:t>
            </a:r>
            <a:endParaRPr lang="en-US" dirty="0"/>
          </a:p>
        </p:txBody>
      </p:sp>
      <p:sp>
        <p:nvSpPr>
          <p:cNvPr id="3" name="Content Placeholder 2"/>
          <p:cNvSpPr>
            <a:spLocks noGrp="1"/>
          </p:cNvSpPr>
          <p:nvPr>
            <p:ph idx="1"/>
          </p:nvPr>
        </p:nvSpPr>
        <p:spPr/>
        <p:txBody>
          <a:bodyPr>
            <a:normAutofit/>
          </a:bodyPr>
          <a:lstStyle/>
          <a:p>
            <a:r>
              <a:rPr lang="en-US" dirty="0"/>
              <a:t>Collaboration or </a:t>
            </a:r>
            <a:r>
              <a:rPr lang="en-US" dirty="0" smtClean="0"/>
              <a:t>collaborating:</a:t>
            </a:r>
          </a:p>
          <a:p>
            <a:pPr marL="0" indent="0">
              <a:buNone/>
            </a:pPr>
            <a:r>
              <a:rPr lang="en-US" dirty="0"/>
              <a:t>	</a:t>
            </a:r>
            <a:r>
              <a:rPr lang="en-US" dirty="0" smtClean="0"/>
              <a:t>“</a:t>
            </a:r>
            <a:r>
              <a:rPr lang="en-US" sz="2800" dirty="0" smtClean="0"/>
              <a:t>In </a:t>
            </a:r>
            <a:r>
              <a:rPr lang="en-US" sz="2800" dirty="0"/>
              <a:t>the case of a certified nurse practitioner, a clinical nurse specialist or a certified </a:t>
            </a:r>
            <a:r>
              <a:rPr lang="en-US" sz="2800" dirty="0" smtClean="0"/>
              <a:t>nurse-midwife; that </a:t>
            </a:r>
            <a:r>
              <a:rPr lang="en-US" sz="2800" dirty="0"/>
              <a:t>a physician has entered into a standard care arrangement </a:t>
            </a:r>
            <a:r>
              <a:rPr lang="en-US" sz="2800" dirty="0" smtClean="0"/>
              <a:t>with </a:t>
            </a:r>
            <a:r>
              <a:rPr lang="en-US" sz="2800" dirty="0"/>
              <a:t>the </a:t>
            </a:r>
            <a:r>
              <a:rPr lang="en-US" sz="2800" dirty="0" smtClean="0"/>
              <a:t>nurse; </a:t>
            </a:r>
            <a:r>
              <a:rPr lang="en-US" sz="2800" dirty="0"/>
              <a:t>and is continuously available to communicate with the nurse either in person, or by radio, telephone, or other form of </a:t>
            </a:r>
            <a:r>
              <a:rPr lang="en-US" sz="2800" dirty="0" smtClean="0"/>
              <a:t>telecommunication.”</a:t>
            </a:r>
          </a:p>
          <a:p>
            <a:pPr marL="0" indent="0">
              <a:buNone/>
            </a:pPr>
            <a:r>
              <a:rPr lang="en-US" sz="2800" dirty="0"/>
              <a:t>	</a:t>
            </a:r>
            <a:r>
              <a:rPr lang="en-US" sz="2800" dirty="0" smtClean="0"/>
              <a:t>						</a:t>
            </a:r>
            <a:r>
              <a:rPr lang="en-US" sz="2000" dirty="0" smtClean="0"/>
              <a:t>ORC 4723.48</a:t>
            </a:r>
            <a:endParaRPr lang="en-US" sz="2000" dirty="0"/>
          </a:p>
        </p:txBody>
      </p:sp>
    </p:spTree>
    <p:extLst>
      <p:ext uri="{BB962C8B-B14F-4D97-AF65-F5344CB8AC3E}">
        <p14:creationId xmlns:p14="http://schemas.microsoft.com/office/powerpoint/2010/main" val="1669992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Prescribing Medication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Prescription of medications is directed by state formulary and standard care agreement.</a:t>
            </a:r>
          </a:p>
          <a:p>
            <a:endParaRPr lang="en-US" dirty="0"/>
          </a:p>
          <a:p>
            <a:endParaRPr lang="en-US" dirty="0"/>
          </a:p>
          <a:p>
            <a:r>
              <a:rPr lang="en-US" dirty="0" smtClean="0"/>
              <a:t>CNP </a:t>
            </a:r>
            <a:r>
              <a:rPr lang="en-US" dirty="0"/>
              <a:t>may only prescribe within provider-patient relationship that must be documented in the patient’s medical record </a:t>
            </a:r>
          </a:p>
          <a:p>
            <a:endParaRPr lang="en-US" dirty="0"/>
          </a:p>
          <a:p>
            <a:endParaRPr lang="en-US" dirty="0"/>
          </a:p>
          <a:p>
            <a:r>
              <a:rPr lang="en-US" dirty="0"/>
              <a:t>The APN’s prescriptive authority shall not exceed the prescriptive authority of the collaborating physician or podiatrist</a:t>
            </a:r>
          </a:p>
          <a:p>
            <a:endParaRPr lang="en-US" dirty="0"/>
          </a:p>
          <a:p>
            <a:endParaRPr lang="en-US" dirty="0"/>
          </a:p>
          <a:p>
            <a:endParaRPr lang="en-US" dirty="0"/>
          </a:p>
          <a:p>
            <a:endParaRPr lang="en-US" dirty="0"/>
          </a:p>
          <a:p>
            <a:pPr marL="0" indent="0">
              <a:buNone/>
            </a:pPr>
            <a:r>
              <a:rPr lang="en-US" dirty="0"/>
              <a:t>						ORC </a:t>
            </a:r>
            <a:r>
              <a:rPr lang="en-US" dirty="0" smtClean="0"/>
              <a:t>4723-9-09</a:t>
            </a:r>
            <a:endParaRPr lang="en-US" dirty="0"/>
          </a:p>
        </p:txBody>
      </p:sp>
    </p:spTree>
    <p:extLst>
      <p:ext uri="{BB962C8B-B14F-4D97-AF65-F5344CB8AC3E}">
        <p14:creationId xmlns:p14="http://schemas.microsoft.com/office/powerpoint/2010/main" val="1353146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Furnishing Medication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amount of the sample furnished shall not exceed a 72 hour supply, except when the minimum available quantity of the sample is packaged in an amount that is greater than a 72 hour supply – can then furnish the sample in the packaged </a:t>
            </a:r>
            <a:r>
              <a:rPr lang="en-US" dirty="0" smtClean="0"/>
              <a:t>amount</a:t>
            </a:r>
          </a:p>
          <a:p>
            <a:endParaRPr lang="en-US" dirty="0"/>
          </a:p>
          <a:p>
            <a:r>
              <a:rPr lang="en-US" dirty="0"/>
              <a:t>If the directions for use are different than stated on the sample, the nurse has to provide in written format</a:t>
            </a:r>
          </a:p>
          <a:p>
            <a:pPr lvl="1"/>
            <a:r>
              <a:rPr lang="en-US" dirty="0"/>
              <a:t>The name of the prescribing nurse</a:t>
            </a:r>
          </a:p>
          <a:p>
            <a:pPr lvl="1"/>
            <a:r>
              <a:rPr lang="en-US" dirty="0"/>
              <a:t>The name of the patient</a:t>
            </a:r>
          </a:p>
          <a:p>
            <a:pPr lvl="1"/>
            <a:r>
              <a:rPr lang="en-US" dirty="0"/>
              <a:t>Directions for use </a:t>
            </a:r>
          </a:p>
          <a:p>
            <a:endParaRPr lang="en-US" dirty="0" smtClean="0"/>
          </a:p>
          <a:p>
            <a:r>
              <a:rPr lang="en-US" dirty="0"/>
              <a:t>M</a:t>
            </a:r>
            <a:r>
              <a:rPr lang="en-US" dirty="0" smtClean="0"/>
              <a:t>aintain </a:t>
            </a:r>
            <a:r>
              <a:rPr lang="en-US" dirty="0"/>
              <a:t>a written record of all drugs and </a:t>
            </a:r>
            <a:r>
              <a:rPr lang="en-US" dirty="0" smtClean="0"/>
              <a:t>devices personally </a:t>
            </a:r>
            <a:r>
              <a:rPr lang="en-US" dirty="0"/>
              <a:t>furnished by the </a:t>
            </a:r>
            <a:r>
              <a:rPr lang="en-US" dirty="0" smtClean="0"/>
              <a:t>nurse</a:t>
            </a:r>
          </a:p>
          <a:p>
            <a:pPr marL="0" indent="0">
              <a:buNone/>
            </a:pPr>
            <a:r>
              <a:rPr lang="en-US" sz="2900" dirty="0" smtClean="0"/>
              <a:t>              </a:t>
            </a:r>
          </a:p>
          <a:p>
            <a:pPr marL="0" indent="0">
              <a:buNone/>
            </a:pPr>
            <a:r>
              <a:rPr lang="en-US" sz="2900" dirty="0"/>
              <a:t> </a:t>
            </a:r>
            <a:r>
              <a:rPr lang="en-US" sz="2900" dirty="0" smtClean="0"/>
              <a:t>						ORC 4723-9-08</a:t>
            </a:r>
            <a:endParaRPr lang="en-US" sz="2900" dirty="0"/>
          </a:p>
          <a:p>
            <a:endParaRPr lang="en-US" dirty="0"/>
          </a:p>
        </p:txBody>
      </p:sp>
    </p:spTree>
    <p:extLst>
      <p:ext uri="{BB962C8B-B14F-4D97-AF65-F5344CB8AC3E}">
        <p14:creationId xmlns:p14="http://schemas.microsoft.com/office/powerpoint/2010/main" val="3756110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3"/>
          <p:cNvSpPr>
            <a:spLocks noGrp="1"/>
          </p:cNvSpPr>
          <p:nvPr>
            <p:ph type="ctrTitle"/>
          </p:nvPr>
        </p:nvSpPr>
        <p:spPr/>
        <p:txBody>
          <a:bodyPr/>
          <a:lstStyle/>
          <a:p>
            <a:pPr eaLnBrk="1" hangingPunct="1"/>
            <a:r>
              <a:rPr lang="en-US" smtClean="0"/>
              <a:t>Drug Enforcement Agency</a:t>
            </a:r>
          </a:p>
        </p:txBody>
      </p:sp>
      <p:sp>
        <p:nvSpPr>
          <p:cNvPr id="63490" name="Subtitle 4"/>
          <p:cNvSpPr>
            <a:spLocks noGrp="1"/>
          </p:cNvSpPr>
          <p:nvPr>
            <p:ph type="subTitle" idx="1"/>
          </p:nvPr>
        </p:nvSpPr>
        <p:spPr/>
        <p:txBody>
          <a:bodyPr/>
          <a:lstStyle/>
          <a:p>
            <a:pPr marL="63500" eaLnBrk="1" hangingPunct="1"/>
            <a:r>
              <a:rPr lang="en-US" smtClean="0"/>
              <a:t>DEA</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DEA number</a:t>
            </a:r>
            <a:endParaRPr lang="en-US" dirty="0"/>
          </a:p>
        </p:txBody>
      </p:sp>
      <p:sp>
        <p:nvSpPr>
          <p:cNvPr id="3" name="Content Placeholder 2"/>
          <p:cNvSpPr>
            <a:spLocks noGrp="1"/>
          </p:cNvSpPr>
          <p:nvPr>
            <p:ph idx="1"/>
          </p:nvPr>
        </p:nvSpPr>
        <p:spPr/>
        <p:txBody>
          <a:bodyPr/>
          <a:lstStyle/>
          <a:p>
            <a:r>
              <a:rPr lang="en-US" dirty="0" smtClean="0"/>
              <a:t>After CTP has been issued</a:t>
            </a:r>
          </a:p>
          <a:p>
            <a:endParaRPr lang="en-US" dirty="0"/>
          </a:p>
          <a:p>
            <a:r>
              <a:rPr lang="en-US" dirty="0" smtClean="0"/>
              <a:t>May </a:t>
            </a:r>
            <a:r>
              <a:rPr lang="en-US" dirty="0"/>
              <a:t>apply online at </a:t>
            </a:r>
            <a:r>
              <a:rPr lang="en-US" dirty="0" smtClean="0">
                <a:hlinkClick r:id="rId2"/>
              </a:rPr>
              <a:t>www.deadiversion.usdoj.gov</a:t>
            </a:r>
            <a:endParaRPr lang="en-US" dirty="0" smtClean="0"/>
          </a:p>
          <a:p>
            <a:endParaRPr lang="en-US" dirty="0"/>
          </a:p>
          <a:p>
            <a:r>
              <a:rPr lang="en-US" dirty="0" smtClean="0"/>
              <a:t>Fee of $551 for 3 years</a:t>
            </a:r>
          </a:p>
          <a:p>
            <a:endParaRPr lang="en-US" dirty="0"/>
          </a:p>
        </p:txBody>
      </p:sp>
    </p:spTree>
    <p:extLst>
      <p:ext uri="{BB962C8B-B14F-4D97-AF65-F5344CB8AC3E}">
        <p14:creationId xmlns:p14="http://schemas.microsoft.com/office/powerpoint/2010/main" val="2660517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Prescription of Controlled Substances</a:t>
            </a:r>
            <a:endParaRPr lang="en-US" dirty="0"/>
          </a:p>
        </p:txBody>
      </p:sp>
      <p:sp>
        <p:nvSpPr>
          <p:cNvPr id="3" name="Content Placeholder 2"/>
          <p:cNvSpPr>
            <a:spLocks noGrp="1"/>
          </p:cNvSpPr>
          <p:nvPr>
            <p:ph idx="1"/>
          </p:nvPr>
        </p:nvSpPr>
        <p:spPr/>
        <p:txBody>
          <a:bodyPr>
            <a:normAutofit/>
          </a:bodyPr>
          <a:lstStyle/>
          <a:p>
            <a:r>
              <a:rPr lang="en-US" dirty="0" smtClean="0"/>
              <a:t>Ohio law allows for NP prescription of schedule II-V controlled substances.</a:t>
            </a:r>
          </a:p>
          <a:p>
            <a:endParaRPr lang="en-US" dirty="0" smtClean="0"/>
          </a:p>
          <a:p>
            <a:r>
              <a:rPr lang="en-US" dirty="0"/>
              <a:t>The APN may prescribe a schedule II controlled </a:t>
            </a:r>
            <a:r>
              <a:rPr lang="en-US" dirty="0" smtClean="0"/>
              <a:t>substance, but </a:t>
            </a:r>
            <a:r>
              <a:rPr lang="en-US" dirty="0"/>
              <a:t>shall </a:t>
            </a:r>
            <a:r>
              <a:rPr lang="en-US" dirty="0" smtClean="0"/>
              <a:t>not exceed the prescriptive authority of the collaborating physician or podiatrist.</a:t>
            </a:r>
          </a:p>
          <a:p>
            <a:pPr marL="1005840" lvl="4" indent="0">
              <a:buNone/>
            </a:pPr>
            <a:r>
              <a:rPr lang="en-US" dirty="0" smtClean="0"/>
              <a:t>				ORC 4723.481 &amp; 3719.06</a:t>
            </a:r>
            <a:endParaRPr lang="en-US" dirty="0"/>
          </a:p>
          <a:p>
            <a:endParaRPr lang="en-US" dirty="0"/>
          </a:p>
        </p:txBody>
      </p:sp>
    </p:spTree>
    <p:extLst>
      <p:ext uri="{BB962C8B-B14F-4D97-AF65-F5344CB8AC3E}">
        <p14:creationId xmlns:p14="http://schemas.microsoft.com/office/powerpoint/2010/main" val="2794745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II Definition</a:t>
            </a:r>
            <a:endParaRPr lang="en-US" dirty="0"/>
          </a:p>
        </p:txBody>
      </p:sp>
      <p:sp>
        <p:nvSpPr>
          <p:cNvPr id="3" name="Content Placeholder 2"/>
          <p:cNvSpPr>
            <a:spLocks noGrp="1"/>
          </p:cNvSpPr>
          <p:nvPr>
            <p:ph idx="1"/>
          </p:nvPr>
        </p:nvSpPr>
        <p:spPr>
          <a:xfrm>
            <a:off x="457200" y="1676400"/>
            <a:ext cx="8229600" cy="5105400"/>
          </a:xfrm>
        </p:spPr>
        <p:txBody>
          <a:bodyPr>
            <a:normAutofit fontScale="70000" lnSpcReduction="20000"/>
          </a:bodyPr>
          <a:lstStyle/>
          <a:p>
            <a:r>
              <a:rPr lang="en-US" dirty="0"/>
              <a:t>Substances in this schedule have a high potential for abuse which may lead to severe psychological or physical dependence.</a:t>
            </a:r>
          </a:p>
          <a:p>
            <a:endParaRPr lang="en-US" dirty="0"/>
          </a:p>
          <a:p>
            <a:r>
              <a:rPr lang="en-US" dirty="0"/>
              <a:t>Examples of Schedule II narcotics include: </a:t>
            </a:r>
            <a:r>
              <a:rPr lang="en-US" dirty="0" err="1"/>
              <a:t>hydromorphone</a:t>
            </a:r>
            <a:r>
              <a:rPr lang="en-US" dirty="0"/>
              <a:t> (</a:t>
            </a:r>
            <a:r>
              <a:rPr lang="en-US" dirty="0" err="1"/>
              <a:t>Dilaudid</a:t>
            </a:r>
            <a:r>
              <a:rPr lang="en-US" dirty="0"/>
              <a:t>®), methadone (</a:t>
            </a:r>
            <a:r>
              <a:rPr lang="en-US" dirty="0" err="1"/>
              <a:t>Dolophine</a:t>
            </a:r>
            <a:r>
              <a:rPr lang="en-US" dirty="0"/>
              <a:t>®), </a:t>
            </a:r>
            <a:r>
              <a:rPr lang="en-US" dirty="0" err="1"/>
              <a:t>meperidine</a:t>
            </a:r>
            <a:r>
              <a:rPr lang="en-US" dirty="0"/>
              <a:t> (Demerol®), oxycodone (</a:t>
            </a:r>
            <a:r>
              <a:rPr lang="en-US" dirty="0" err="1"/>
              <a:t>OxyContin</a:t>
            </a:r>
            <a:r>
              <a:rPr lang="en-US" dirty="0"/>
              <a:t>®, Percocet®), and fentanyl (</a:t>
            </a:r>
            <a:r>
              <a:rPr lang="en-US" dirty="0" err="1"/>
              <a:t>Sublimaze</a:t>
            </a:r>
            <a:r>
              <a:rPr lang="en-US" dirty="0"/>
              <a:t>®, </a:t>
            </a:r>
            <a:r>
              <a:rPr lang="en-US" dirty="0" err="1"/>
              <a:t>Duragesic</a:t>
            </a:r>
            <a:r>
              <a:rPr lang="en-US" dirty="0"/>
              <a:t>®).  Other Schedule II narcotics include: morphine, opium, and codeine.</a:t>
            </a:r>
          </a:p>
          <a:p>
            <a:endParaRPr lang="en-US" dirty="0"/>
          </a:p>
          <a:p>
            <a:r>
              <a:rPr lang="en-US" dirty="0"/>
              <a:t>Examples of Schedule II stimulants include: amphetamine (Dexedrine®, Adderall®), methamphetamine (</a:t>
            </a:r>
            <a:r>
              <a:rPr lang="en-US" dirty="0" err="1"/>
              <a:t>Desoxyn</a:t>
            </a:r>
            <a:r>
              <a:rPr lang="en-US" dirty="0"/>
              <a:t>®), and methylphenidate (Ritalin®).</a:t>
            </a:r>
          </a:p>
          <a:p>
            <a:endParaRPr lang="en-US" dirty="0"/>
          </a:p>
          <a:p>
            <a:r>
              <a:rPr lang="en-US" dirty="0"/>
              <a:t>Other Schedule II substances include: </a:t>
            </a:r>
            <a:r>
              <a:rPr lang="en-US" dirty="0" err="1"/>
              <a:t>amobarbital</a:t>
            </a:r>
            <a:r>
              <a:rPr lang="en-US" dirty="0"/>
              <a:t>, </a:t>
            </a:r>
            <a:r>
              <a:rPr lang="en-US" dirty="0" err="1"/>
              <a:t>glutethimide</a:t>
            </a:r>
            <a:r>
              <a:rPr lang="en-US" dirty="0"/>
              <a:t>, and pentobarbital</a:t>
            </a:r>
          </a:p>
          <a:p>
            <a:endParaRPr lang="en-US" dirty="0"/>
          </a:p>
        </p:txBody>
      </p:sp>
    </p:spTree>
    <p:extLst>
      <p:ext uri="{BB962C8B-B14F-4D97-AF65-F5344CB8AC3E}">
        <p14:creationId xmlns:p14="http://schemas.microsoft.com/office/powerpoint/2010/main" val="119412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normAutofit fontScale="90000"/>
          </a:bodyPr>
          <a:lstStyle/>
          <a:p>
            <a:pPr eaLnBrk="1" hangingPunct="1"/>
            <a:r>
              <a:rPr lang="en-US" smtClean="0"/>
              <a:t>Standard Care Agreement (SCA)</a:t>
            </a:r>
          </a:p>
        </p:txBody>
      </p:sp>
      <p:sp>
        <p:nvSpPr>
          <p:cNvPr id="18434" name="Content Placeholder 2"/>
          <p:cNvSpPr>
            <a:spLocks noGrp="1"/>
          </p:cNvSpPr>
          <p:nvPr>
            <p:ph idx="1"/>
          </p:nvPr>
        </p:nvSpPr>
        <p:spPr/>
        <p:txBody>
          <a:bodyPr/>
          <a:lstStyle/>
          <a:p>
            <a:pPr eaLnBrk="1" hangingPunct="1"/>
            <a:r>
              <a:rPr lang="en-US" dirty="0" smtClean="0"/>
              <a:t>Ohio Revised Code (ORC) 4723-8-04</a:t>
            </a:r>
          </a:p>
          <a:p>
            <a:pPr eaLnBrk="1" hangingPunct="1"/>
            <a:r>
              <a:rPr lang="en-US" dirty="0" smtClean="0"/>
              <a:t>Agreement between physician/podiatrist and CNP, CNM, or CNS that needs to be made before beginning practice</a:t>
            </a:r>
          </a:p>
          <a:p>
            <a:pPr eaLnBrk="1" hangingPunct="1"/>
            <a:r>
              <a:rPr lang="en-US" dirty="0" smtClean="0"/>
              <a:t>A complete listing of all components that should be included in this agreement can be found at: </a:t>
            </a:r>
            <a:r>
              <a:rPr lang="en-US" dirty="0" smtClean="0">
                <a:hlinkClick r:id="rId3"/>
              </a:rPr>
              <a:t>http://www.codes.ohio.gov/oac/4723-8-04</a:t>
            </a:r>
            <a:endParaRPr lang="en-US" dirty="0" smtClean="0"/>
          </a:p>
          <a:p>
            <a:pPr eaLnBrk="1" hangingPunct="1"/>
            <a:endParaRPr lang="en-US" dirty="0" smtClean="0"/>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II</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Substitute Senate Bill 83 (SB 83), which became law on June 8, 2012, expanded the scope of schedule II prescribing for Advanced Practice Nurses (APNs) who hold a certificate to prescribe (CTP), or certificate to prescribe externship (CTP-E).  The Board of Nursing adopted rules, effective November 5, 2012, implementing the requirements of SB 83 related to continuing education for CTP holders, and the advanced pharmacology course of instruction for applicants, related to schedule II controlled substances. </a:t>
            </a:r>
          </a:p>
        </p:txBody>
      </p:sp>
    </p:spTree>
    <p:extLst>
      <p:ext uri="{BB962C8B-B14F-4D97-AF65-F5344CB8AC3E}">
        <p14:creationId xmlns:p14="http://schemas.microsoft.com/office/powerpoint/2010/main" val="681984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II</a:t>
            </a:r>
            <a:endParaRPr lang="en-US" dirty="0"/>
          </a:p>
        </p:txBody>
      </p:sp>
      <p:sp>
        <p:nvSpPr>
          <p:cNvPr id="3" name="Content Placeholder 2"/>
          <p:cNvSpPr>
            <a:spLocks noGrp="1"/>
          </p:cNvSpPr>
          <p:nvPr>
            <p:ph idx="1"/>
          </p:nvPr>
        </p:nvSpPr>
        <p:spPr>
          <a:xfrm>
            <a:off x="457200" y="1646236"/>
            <a:ext cx="8229600" cy="4830763"/>
          </a:xfrm>
        </p:spPr>
        <p:txBody>
          <a:bodyPr>
            <a:normAutofit fontScale="85000" lnSpcReduction="20000"/>
          </a:bodyPr>
          <a:lstStyle/>
          <a:p>
            <a:pPr marL="0" indent="0">
              <a:buNone/>
            </a:pPr>
            <a:r>
              <a:rPr lang="en-US" dirty="0"/>
              <a:t>As of June 8, 2012, a CTP or CTP-E holder who is practicing in a location specified in the bill is no longer subject to the 24-hour supply restrictions in the pre-existing law governing an APN's authority to prescribe schedule II controlled substances. However, CTP and CTP-E holders who are </a:t>
            </a:r>
            <a:r>
              <a:rPr lang="en-US" b="1" dirty="0"/>
              <a:t>not </a:t>
            </a:r>
            <a:r>
              <a:rPr lang="en-US" dirty="0"/>
              <a:t>practicing in one of the </a:t>
            </a:r>
            <a:r>
              <a:rPr lang="en-US" b="1" dirty="0"/>
              <a:t>specified locations </a:t>
            </a:r>
            <a:r>
              <a:rPr lang="en-US" dirty="0"/>
              <a:t>must follow the restrictions: </a:t>
            </a:r>
            <a:endParaRPr lang="en-US" dirty="0" smtClean="0"/>
          </a:p>
          <a:p>
            <a:r>
              <a:rPr lang="en-US" dirty="0" smtClean="0"/>
              <a:t>prescribing </a:t>
            </a:r>
            <a:r>
              <a:rPr lang="en-US" dirty="0"/>
              <a:t>of schedule II controlled substances is limited to a 24- hour emergency supply of medications, </a:t>
            </a:r>
            <a:endParaRPr lang="en-US" dirty="0" smtClean="0"/>
          </a:p>
          <a:p>
            <a:r>
              <a:rPr lang="en-US" dirty="0" smtClean="0"/>
              <a:t>prescribing </a:t>
            </a:r>
            <a:r>
              <a:rPr lang="en-US" dirty="0"/>
              <a:t>to terminally ill patients with respect to whom the collaborating physician has previously prescribed the medication. </a:t>
            </a:r>
          </a:p>
        </p:txBody>
      </p:sp>
    </p:spTree>
    <p:extLst>
      <p:ext uri="{BB962C8B-B14F-4D97-AF65-F5344CB8AC3E}">
        <p14:creationId xmlns:p14="http://schemas.microsoft.com/office/powerpoint/2010/main" val="17807470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II</a:t>
            </a:r>
            <a:endParaRPr lang="en-US" dirty="0"/>
          </a:p>
        </p:txBody>
      </p:sp>
      <p:sp>
        <p:nvSpPr>
          <p:cNvPr id="3" name="Content Placeholder 2"/>
          <p:cNvSpPr>
            <a:spLocks noGrp="1"/>
          </p:cNvSpPr>
          <p:nvPr>
            <p:ph idx="1"/>
          </p:nvPr>
        </p:nvSpPr>
        <p:spPr>
          <a:xfrm>
            <a:off x="457200" y="1646236"/>
            <a:ext cx="8229600" cy="4830763"/>
          </a:xfrm>
        </p:spPr>
        <p:txBody>
          <a:bodyPr>
            <a:normAutofit fontScale="77500" lnSpcReduction="20000"/>
          </a:bodyPr>
          <a:lstStyle/>
          <a:p>
            <a:pPr marL="0" indent="0">
              <a:buNone/>
            </a:pPr>
            <a:r>
              <a:rPr lang="en-US" dirty="0"/>
              <a:t>The</a:t>
            </a:r>
            <a:r>
              <a:rPr lang="en-US" b="1" dirty="0"/>
              <a:t> locations </a:t>
            </a:r>
            <a:r>
              <a:rPr lang="en-US" dirty="0"/>
              <a:t>specified in law are as follows: </a:t>
            </a:r>
            <a:endParaRPr lang="en-US" dirty="0" smtClean="0"/>
          </a:p>
          <a:p>
            <a:pPr marL="0" indent="0">
              <a:buNone/>
            </a:pPr>
            <a:r>
              <a:rPr lang="en-US" dirty="0" smtClean="0"/>
              <a:t> </a:t>
            </a:r>
          </a:p>
          <a:p>
            <a:pPr marL="0" indent="0">
              <a:buNone/>
            </a:pPr>
            <a:r>
              <a:rPr lang="en-US" dirty="0" smtClean="0"/>
              <a:t>(1) A </a:t>
            </a:r>
            <a:r>
              <a:rPr lang="en-US" dirty="0"/>
              <a:t>hospital registered with the Department of Health; </a:t>
            </a:r>
            <a:endParaRPr lang="en-US" dirty="0" smtClean="0"/>
          </a:p>
          <a:p>
            <a:pPr marL="0" indent="0">
              <a:buNone/>
            </a:pPr>
            <a:r>
              <a:rPr lang="en-US" dirty="0" smtClean="0"/>
              <a:t>(</a:t>
            </a:r>
            <a:r>
              <a:rPr lang="en-US" dirty="0"/>
              <a:t>2) An entity owned or controlled, in whole or in part, by a hospital or by an entity that owns or controls, in whole or in part, one or more hospitals; </a:t>
            </a:r>
            <a:endParaRPr lang="en-US" dirty="0" smtClean="0"/>
          </a:p>
          <a:p>
            <a:pPr marL="0" indent="0">
              <a:buNone/>
            </a:pPr>
            <a:r>
              <a:rPr lang="en-US" dirty="0" smtClean="0"/>
              <a:t>(</a:t>
            </a:r>
            <a:r>
              <a:rPr lang="en-US" dirty="0"/>
              <a:t>3) A health care facility operated by the Department of Mental Health or the Department of Developmental Disabilities; </a:t>
            </a:r>
            <a:endParaRPr lang="en-US" dirty="0" smtClean="0"/>
          </a:p>
          <a:p>
            <a:pPr marL="0" indent="0">
              <a:buNone/>
            </a:pPr>
            <a:r>
              <a:rPr lang="en-US" dirty="0" smtClean="0"/>
              <a:t>(</a:t>
            </a:r>
            <a:r>
              <a:rPr lang="en-US" dirty="0"/>
              <a:t>4) A nursing home licensed by the Department of Health or a political subdivision; </a:t>
            </a:r>
            <a:endParaRPr lang="en-US" dirty="0" smtClean="0"/>
          </a:p>
          <a:p>
            <a:pPr marL="0" indent="0">
              <a:buNone/>
            </a:pPr>
            <a:r>
              <a:rPr lang="en-US" dirty="0" smtClean="0"/>
              <a:t>(</a:t>
            </a:r>
            <a:r>
              <a:rPr lang="en-US" dirty="0"/>
              <a:t>5) A county home or district home that is certified under the Medicare or Medicaid program; </a:t>
            </a:r>
            <a:endParaRPr lang="en-US" dirty="0" smtClean="0"/>
          </a:p>
          <a:p>
            <a:pPr marL="0" indent="0">
              <a:buNone/>
            </a:pPr>
            <a:r>
              <a:rPr lang="en-US" dirty="0" smtClean="0"/>
              <a:t>(</a:t>
            </a:r>
            <a:r>
              <a:rPr lang="en-US" dirty="0"/>
              <a:t>6) A hospice care program; </a:t>
            </a:r>
            <a:endParaRPr lang="en-US" dirty="0" smtClean="0"/>
          </a:p>
          <a:p>
            <a:pPr marL="0" indent="0">
              <a:buNone/>
            </a:pPr>
            <a:r>
              <a:rPr lang="en-US" dirty="0" smtClean="0"/>
              <a:t>(</a:t>
            </a:r>
            <a:r>
              <a:rPr lang="en-US" dirty="0"/>
              <a:t>7) A community mental health facility;</a:t>
            </a:r>
          </a:p>
        </p:txBody>
      </p:sp>
    </p:spTree>
    <p:extLst>
      <p:ext uri="{BB962C8B-B14F-4D97-AF65-F5344CB8AC3E}">
        <p14:creationId xmlns:p14="http://schemas.microsoft.com/office/powerpoint/2010/main" val="249335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II</a:t>
            </a:r>
            <a:endParaRPr lang="en-US" dirty="0"/>
          </a:p>
        </p:txBody>
      </p:sp>
      <p:sp>
        <p:nvSpPr>
          <p:cNvPr id="3" name="Content Placeholder 2"/>
          <p:cNvSpPr>
            <a:spLocks noGrp="1"/>
          </p:cNvSpPr>
          <p:nvPr>
            <p:ph idx="1"/>
          </p:nvPr>
        </p:nvSpPr>
        <p:spPr>
          <a:xfrm>
            <a:off x="457200" y="1646236"/>
            <a:ext cx="8229600" cy="4906963"/>
          </a:xfrm>
        </p:spPr>
        <p:txBody>
          <a:bodyPr>
            <a:normAutofit fontScale="70000" lnSpcReduction="20000"/>
          </a:bodyPr>
          <a:lstStyle/>
          <a:p>
            <a:pPr marL="0" indent="0">
              <a:buNone/>
            </a:pPr>
            <a:r>
              <a:rPr lang="en-US" sz="3400" b="1" dirty="0" smtClean="0"/>
              <a:t>Locations</a:t>
            </a:r>
            <a:r>
              <a:rPr lang="en-US" sz="3400" dirty="0" smtClean="0"/>
              <a:t> continued:</a:t>
            </a:r>
          </a:p>
          <a:p>
            <a:pPr marL="0" indent="0">
              <a:buNone/>
            </a:pPr>
            <a:endParaRPr lang="en-US" sz="3400" dirty="0" smtClean="0"/>
          </a:p>
          <a:p>
            <a:pPr marL="0" indent="0">
              <a:buNone/>
            </a:pPr>
            <a:r>
              <a:rPr lang="en-US" sz="3400" dirty="0" smtClean="0"/>
              <a:t>(</a:t>
            </a:r>
            <a:r>
              <a:rPr lang="en-US" sz="3400" dirty="0"/>
              <a:t>8) An ambulatory surgical facility; </a:t>
            </a:r>
            <a:endParaRPr lang="en-US" sz="3400" dirty="0" smtClean="0"/>
          </a:p>
          <a:p>
            <a:pPr marL="0" indent="0">
              <a:buNone/>
            </a:pPr>
            <a:r>
              <a:rPr lang="en-US" sz="3400" dirty="0" smtClean="0"/>
              <a:t>(</a:t>
            </a:r>
            <a:r>
              <a:rPr lang="en-US" sz="3400" dirty="0"/>
              <a:t>9) A freestanding birthing center; </a:t>
            </a:r>
            <a:endParaRPr lang="en-US" sz="3400" dirty="0" smtClean="0"/>
          </a:p>
          <a:p>
            <a:pPr marL="0" indent="0">
              <a:buNone/>
            </a:pPr>
            <a:r>
              <a:rPr lang="en-US" sz="3400" dirty="0" smtClean="0"/>
              <a:t>(</a:t>
            </a:r>
            <a:r>
              <a:rPr lang="en-US" sz="3400" dirty="0"/>
              <a:t>10) A federally qualified health center</a:t>
            </a:r>
            <a:r>
              <a:rPr lang="en-US" sz="3400" dirty="0" smtClean="0"/>
              <a:t>;</a:t>
            </a:r>
          </a:p>
          <a:p>
            <a:pPr marL="0" indent="0">
              <a:buNone/>
            </a:pPr>
            <a:r>
              <a:rPr lang="en-US" sz="3400" dirty="0" smtClean="0"/>
              <a:t>(</a:t>
            </a:r>
            <a:r>
              <a:rPr lang="en-US" sz="3400" dirty="0"/>
              <a:t>11) A federally qualified health center look-alike; </a:t>
            </a:r>
            <a:endParaRPr lang="en-US" sz="3400" dirty="0" smtClean="0"/>
          </a:p>
          <a:p>
            <a:pPr marL="0" indent="0">
              <a:buNone/>
            </a:pPr>
            <a:r>
              <a:rPr lang="en-US" sz="3400" dirty="0" smtClean="0"/>
              <a:t>(</a:t>
            </a:r>
            <a:r>
              <a:rPr lang="en-US" sz="3400" dirty="0"/>
              <a:t>12) A health care office or facility operated by a board of health or an authority having the duties of a board of health; </a:t>
            </a:r>
            <a:endParaRPr lang="en-US" sz="3400" dirty="0" smtClean="0"/>
          </a:p>
          <a:p>
            <a:pPr marL="0" indent="0">
              <a:buNone/>
            </a:pPr>
            <a:r>
              <a:rPr lang="en-US" sz="3400" dirty="0" smtClean="0"/>
              <a:t>(</a:t>
            </a:r>
            <a:r>
              <a:rPr lang="en-US" sz="3400" dirty="0"/>
              <a:t>13) A site where a medical practice is operated, but only if the practice is comprised of one or more physicians who are also owners of the practice, the practice is organized to provide direct patient care, and the APN providing services at the site has a standard care arrangement and collaborates with at least one of the physician owners who practices primarily at that site</a:t>
            </a:r>
            <a:r>
              <a:rPr lang="en-US" dirty="0"/>
              <a:t>.</a:t>
            </a:r>
          </a:p>
        </p:txBody>
      </p:sp>
    </p:spTree>
    <p:extLst>
      <p:ext uri="{BB962C8B-B14F-4D97-AF65-F5344CB8AC3E}">
        <p14:creationId xmlns:p14="http://schemas.microsoft.com/office/powerpoint/2010/main" val="3274424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Prescription of Controlled Substances</a:t>
            </a:r>
            <a:endParaRPr lang="en-US" dirty="0"/>
          </a:p>
        </p:txBody>
      </p:sp>
      <p:sp>
        <p:nvSpPr>
          <p:cNvPr id="3" name="Content Placeholder 2"/>
          <p:cNvSpPr>
            <a:spLocks noGrp="1"/>
          </p:cNvSpPr>
          <p:nvPr>
            <p:ph idx="1"/>
          </p:nvPr>
        </p:nvSpPr>
        <p:spPr/>
        <p:txBody>
          <a:bodyPr>
            <a:normAutofit/>
          </a:bodyPr>
          <a:lstStyle/>
          <a:p>
            <a:pPr marL="0" indent="0">
              <a:buNone/>
            </a:pPr>
            <a:r>
              <a:rPr lang="en-US" sz="2200" dirty="0" smtClean="0"/>
              <a:t>	</a:t>
            </a:r>
            <a:r>
              <a:rPr lang="en-US" sz="2200" dirty="0"/>
              <a:t>CTP or CTP-E holders are prohibited from prescribing a schedule II controlled substance from a convenience care clinic even if the clinic is owned or operated by an entity specified in the list above, with the exception of prescriptions limited to a 24-hour supply as set forth in pre-existing </a:t>
            </a:r>
            <a:r>
              <a:rPr lang="en-US" sz="2200" dirty="0" smtClean="0"/>
              <a:t>law.						</a:t>
            </a:r>
            <a:endParaRPr lang="en-US" dirty="0"/>
          </a:p>
        </p:txBody>
      </p:sp>
    </p:spTree>
    <p:extLst>
      <p:ext uri="{BB962C8B-B14F-4D97-AF65-F5344CB8AC3E}">
        <p14:creationId xmlns:p14="http://schemas.microsoft.com/office/powerpoint/2010/main" val="1786964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Prescription of Controlled Substances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No controlled substance shall be personally furnished to any patient</a:t>
            </a:r>
            <a:r>
              <a:rPr lang="en-US" dirty="0" smtClean="0"/>
              <a:t>.</a:t>
            </a:r>
          </a:p>
          <a:p>
            <a:endParaRPr lang="en-US" dirty="0"/>
          </a:p>
          <a:p>
            <a:r>
              <a:rPr lang="en-US" dirty="0"/>
              <a:t>Each written prescription shall be properly executed, dated, and signed by the prescriber on the day when issued and shall bear the full name and address of the person for </a:t>
            </a:r>
            <a:r>
              <a:rPr lang="en-US" dirty="0" smtClean="0"/>
              <a:t>whom the </a:t>
            </a:r>
            <a:r>
              <a:rPr lang="en-US" dirty="0"/>
              <a:t>controlled substance is prescribed and the full name, address, and registry number under the federal drug abuse control laws of the </a:t>
            </a:r>
            <a:r>
              <a:rPr lang="en-US" dirty="0" smtClean="0"/>
              <a:t>prescriber.</a:t>
            </a:r>
          </a:p>
          <a:p>
            <a:pPr marL="630936" lvl="2" indent="0">
              <a:buNone/>
            </a:pPr>
            <a:r>
              <a:rPr lang="en-US" dirty="0"/>
              <a:t>	</a:t>
            </a:r>
            <a:r>
              <a:rPr lang="en-US" dirty="0" smtClean="0"/>
              <a:t>						ORC 3719.06</a:t>
            </a:r>
            <a:endParaRPr lang="en-US" dirty="0"/>
          </a:p>
          <a:p>
            <a:endParaRPr lang="en-US" dirty="0"/>
          </a:p>
        </p:txBody>
      </p:sp>
    </p:spTree>
    <p:extLst>
      <p:ext uri="{BB962C8B-B14F-4D97-AF65-F5344CB8AC3E}">
        <p14:creationId xmlns:p14="http://schemas.microsoft.com/office/powerpoint/2010/main" val="28471216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Continuing Education for Schedule II</a:t>
            </a:r>
            <a:endParaRPr lang="en-US" dirty="0"/>
          </a:p>
        </p:txBody>
      </p:sp>
      <p:sp>
        <p:nvSpPr>
          <p:cNvPr id="3" name="Content Placeholder 2"/>
          <p:cNvSpPr>
            <a:spLocks noGrp="1"/>
          </p:cNvSpPr>
          <p:nvPr>
            <p:ph idx="1"/>
          </p:nvPr>
        </p:nvSpPr>
        <p:spPr/>
        <p:txBody>
          <a:bodyPr>
            <a:normAutofit fontScale="85000" lnSpcReduction="20000"/>
          </a:bodyPr>
          <a:lstStyle/>
          <a:p>
            <a:r>
              <a:rPr lang="en-US" dirty="0"/>
              <a:t>CTP holders are not required to complete the CE course prior to prescribing schedule IIs according to SB 83. However, all CTP holders must complete the CE no later than August 31, 2013. </a:t>
            </a:r>
            <a:endParaRPr lang="en-US" dirty="0" smtClean="0"/>
          </a:p>
          <a:p>
            <a:endParaRPr lang="en-US" dirty="0" smtClean="0"/>
          </a:p>
          <a:p>
            <a:r>
              <a:rPr lang="en-US" dirty="0"/>
              <a:t>Section 4723.482, ORC, requires that a course of study in Advanced Pharmacology be “planned classroom and clinical instruction”, not independent study. The six-hours in schedule II controlled substances was added by SB 83 to the Advanced Pharmacology </a:t>
            </a:r>
            <a:r>
              <a:rPr lang="en-US" dirty="0" smtClean="0"/>
              <a:t>course. It </a:t>
            </a:r>
            <a:r>
              <a:rPr lang="en-US" dirty="0"/>
              <a:t>must be part of planned classroom instruction rather than independent study. </a:t>
            </a:r>
          </a:p>
        </p:txBody>
      </p:sp>
    </p:spTree>
    <p:extLst>
      <p:ext uri="{BB962C8B-B14F-4D97-AF65-F5344CB8AC3E}">
        <p14:creationId xmlns:p14="http://schemas.microsoft.com/office/powerpoint/2010/main" val="38620637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Continuing Education for Schedule II</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CE course must meet the Board’s requirements for continuing education, as specified in Rule 4723-14-05 (A), OAC. (For details, go to the Board website at www.nursing.ohio.gov and click on Law and Rules.)  </a:t>
            </a:r>
            <a:endParaRPr lang="en-US" dirty="0" smtClean="0"/>
          </a:p>
          <a:p>
            <a:pPr marL="0" indent="0">
              <a:buNone/>
            </a:pPr>
            <a:endParaRPr lang="en-US" dirty="0" smtClean="0"/>
          </a:p>
          <a:p>
            <a:r>
              <a:rPr lang="en-US" dirty="0" smtClean="0"/>
              <a:t>A </a:t>
            </a:r>
            <a:r>
              <a:rPr lang="en-US" dirty="0"/>
              <a:t>list of OBN Approvers is located on the Board web site (click on Continuing Education). The Board itself will not provide this CE.</a:t>
            </a:r>
          </a:p>
        </p:txBody>
      </p:sp>
    </p:spTree>
    <p:extLst>
      <p:ext uri="{BB962C8B-B14F-4D97-AF65-F5344CB8AC3E}">
        <p14:creationId xmlns:p14="http://schemas.microsoft.com/office/powerpoint/2010/main" val="19624400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3"/>
          <p:cNvSpPr>
            <a:spLocks noGrp="1"/>
          </p:cNvSpPr>
          <p:nvPr>
            <p:ph type="ctrTitle"/>
          </p:nvPr>
        </p:nvSpPr>
        <p:spPr/>
        <p:txBody>
          <a:bodyPr/>
          <a:lstStyle/>
          <a:p>
            <a:pPr eaLnBrk="1" hangingPunct="1"/>
            <a:r>
              <a:rPr lang="en-US" smtClean="0"/>
              <a:t>Formulary</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pPr algn="ctr" eaLnBrk="1" hangingPunct="1"/>
            <a:r>
              <a:rPr lang="en-US" smtClean="0"/>
              <a:t>Formulary</a:t>
            </a:r>
          </a:p>
        </p:txBody>
      </p:sp>
      <p:sp>
        <p:nvSpPr>
          <p:cNvPr id="77826" name="Content Placeholder 2"/>
          <p:cNvSpPr>
            <a:spLocks noGrp="1"/>
          </p:cNvSpPr>
          <p:nvPr>
            <p:ph idx="1"/>
          </p:nvPr>
        </p:nvSpPr>
        <p:spPr/>
        <p:txBody>
          <a:bodyPr/>
          <a:lstStyle/>
          <a:p>
            <a:pPr eaLnBrk="1" hangingPunct="1"/>
            <a:r>
              <a:rPr lang="en-US" dirty="0" smtClean="0"/>
              <a:t>Developed by and reviewed/revised periodically by the Committee on Prescriptive Governance (</a:t>
            </a:r>
            <a:r>
              <a:rPr lang="en-US" dirty="0" err="1" smtClean="0"/>
              <a:t>CPG</a:t>
            </a:r>
            <a:r>
              <a:rPr lang="en-US" dirty="0" smtClean="0"/>
              <a:t>)</a:t>
            </a:r>
          </a:p>
          <a:p>
            <a:pPr eaLnBrk="1" hangingPunct="1"/>
            <a:r>
              <a:rPr lang="en-US" dirty="0" smtClean="0"/>
              <a:t>Most current formulary and “Formulary Review/Revision”  form available at</a:t>
            </a:r>
          </a:p>
          <a:p>
            <a:pPr>
              <a:buNone/>
            </a:pPr>
            <a:r>
              <a:rPr lang="en-US" dirty="0" smtClean="0"/>
              <a:t>	</a:t>
            </a:r>
            <a:r>
              <a:rPr lang="en-US" dirty="0" smtClean="0">
                <a:hlinkClick r:id="rId3"/>
              </a:rPr>
              <a:t>http://www.nursing.ohio.gov/Practice.htm#AdvancedPractice</a:t>
            </a:r>
            <a:r>
              <a:rPr lang="en-US" dirty="0" smtClean="0"/>
              <a:t> in the Prescriptive Authority section</a:t>
            </a:r>
          </a:p>
          <a:p>
            <a:pPr eaLnBrk="1" hangingPunct="1"/>
            <a:r>
              <a:rPr lang="en-US" dirty="0" smtClean="0"/>
              <a:t>Newest version is January 14, 2013</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algn="ctr" eaLnBrk="1" hangingPunct="1"/>
            <a:r>
              <a:rPr lang="en-US" smtClean="0"/>
              <a:t>SCA</a:t>
            </a:r>
          </a:p>
        </p:txBody>
      </p:sp>
      <p:sp>
        <p:nvSpPr>
          <p:cNvPr id="20482" name="Content Placeholder 2"/>
          <p:cNvSpPr>
            <a:spLocks noGrp="1"/>
          </p:cNvSpPr>
          <p:nvPr>
            <p:ph idx="1"/>
          </p:nvPr>
        </p:nvSpPr>
        <p:spPr/>
        <p:txBody>
          <a:bodyPr/>
          <a:lstStyle/>
          <a:p>
            <a:pPr eaLnBrk="1" hangingPunct="1">
              <a:buFont typeface="Georgia" pitchFamily="18" charset="0"/>
              <a:buNone/>
            </a:pPr>
            <a:r>
              <a:rPr lang="en-US" sz="1800" b="1" dirty="0" smtClean="0"/>
              <a:t>A standard care arrangement shall be in writing and include all of the following:</a:t>
            </a:r>
          </a:p>
          <a:p>
            <a:pPr eaLnBrk="1" hangingPunct="1">
              <a:buFont typeface="Georgia" pitchFamily="18" charset="0"/>
              <a:buNone/>
            </a:pPr>
            <a:endParaRPr lang="en-US" sz="1800" b="1" dirty="0" smtClean="0"/>
          </a:p>
          <a:p>
            <a:pPr eaLnBrk="1" hangingPunct="1"/>
            <a:r>
              <a:rPr lang="en-US" sz="2000" dirty="0" smtClean="0"/>
              <a:t>1. Signature of all collaborating physicians, date when the arrangement is executed, and the dates of when reviews shall take place (including the most recent review).</a:t>
            </a:r>
          </a:p>
          <a:p>
            <a:pPr eaLnBrk="1" hangingPunct="1"/>
            <a:r>
              <a:rPr lang="en-US" sz="2000" dirty="0" smtClean="0"/>
              <a:t>2. Contact information for the collaborating physician including phone numbers he/she can be reached at anytime.</a:t>
            </a:r>
          </a:p>
          <a:p>
            <a:pPr eaLnBrk="1" hangingPunct="1"/>
            <a:r>
              <a:rPr lang="en-US" sz="2000" dirty="0" smtClean="0"/>
              <a:t>3. A well defined scope of practice for the NP, including procedures, as described in ORC 4723.43, and the practice expectations for type and expected volume of patients.</a:t>
            </a:r>
          </a:p>
          <a:p>
            <a:pPr eaLnBrk="1" hangingPunct="1"/>
            <a:r>
              <a:rPr lang="en-US" sz="2000" dirty="0" smtClean="0"/>
              <a:t>4. A description of the scope of prescriptive practice.</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t>Committee on Prescriptive Governance (CPG) Members</a:t>
            </a:r>
            <a:endParaRPr lang="en-US" dirty="0"/>
          </a:p>
        </p:txBody>
      </p:sp>
      <p:sp>
        <p:nvSpPr>
          <p:cNvPr id="79874" name="Content Placeholder 2"/>
          <p:cNvSpPr>
            <a:spLocks noGrp="1"/>
          </p:cNvSpPr>
          <p:nvPr>
            <p:ph idx="1"/>
          </p:nvPr>
        </p:nvSpPr>
        <p:spPr/>
        <p:txBody>
          <a:bodyPr>
            <a:normAutofit lnSpcReduction="10000"/>
          </a:bodyPr>
          <a:lstStyle/>
          <a:p>
            <a:pPr eaLnBrk="1" hangingPunct="1">
              <a:lnSpc>
                <a:spcPct val="90000"/>
              </a:lnSpc>
            </a:pPr>
            <a:r>
              <a:rPr lang="en-US" smtClean="0"/>
              <a:t>1 CNP, 1 CNM, &amp; 1 CNS with prescriptive authority</a:t>
            </a:r>
          </a:p>
          <a:p>
            <a:pPr eaLnBrk="1" hangingPunct="1">
              <a:lnSpc>
                <a:spcPct val="90000"/>
              </a:lnSpc>
            </a:pPr>
            <a:r>
              <a:rPr lang="en-US" smtClean="0"/>
              <a:t>1 RN member of the Ohio Board of Nursing</a:t>
            </a:r>
          </a:p>
          <a:p>
            <a:pPr eaLnBrk="1" hangingPunct="1">
              <a:lnSpc>
                <a:spcPct val="90000"/>
              </a:lnSpc>
            </a:pPr>
            <a:r>
              <a:rPr lang="en-US" smtClean="0"/>
              <a:t>2 physicians who collaborate with an APN</a:t>
            </a:r>
          </a:p>
          <a:p>
            <a:pPr eaLnBrk="1" hangingPunct="1">
              <a:lnSpc>
                <a:spcPct val="90000"/>
              </a:lnSpc>
            </a:pPr>
            <a:r>
              <a:rPr lang="en-US" smtClean="0"/>
              <a:t>1 physician certified in Family Practice</a:t>
            </a:r>
          </a:p>
          <a:p>
            <a:pPr eaLnBrk="1" hangingPunct="1">
              <a:lnSpc>
                <a:spcPct val="90000"/>
              </a:lnSpc>
            </a:pPr>
            <a:r>
              <a:rPr lang="en-US" smtClean="0"/>
              <a:t>1 physician member of the State Medical Board</a:t>
            </a:r>
          </a:p>
          <a:p>
            <a:pPr eaLnBrk="1" hangingPunct="1">
              <a:lnSpc>
                <a:spcPct val="90000"/>
              </a:lnSpc>
            </a:pPr>
            <a:r>
              <a:rPr lang="en-US" smtClean="0"/>
              <a:t>1 pharmacist member of the Ohio Board of Pharmacy</a:t>
            </a:r>
          </a:p>
          <a:p>
            <a:pPr eaLnBrk="1" hangingPunct="1">
              <a:lnSpc>
                <a:spcPct val="90000"/>
              </a:lnSpc>
            </a:pPr>
            <a:r>
              <a:rPr lang="en-US" smtClean="0"/>
              <a:t>1 clinical pharmacist</a:t>
            </a:r>
          </a:p>
          <a:p>
            <a:pPr eaLnBrk="1" hangingPunct="1"/>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normAutofit/>
          </a:bodyPr>
          <a:lstStyle/>
          <a:p>
            <a:pPr eaLnBrk="1" hangingPunct="1"/>
            <a:r>
              <a:rPr lang="en-US" smtClean="0"/>
              <a:t>Formulary Additions/Revisions</a:t>
            </a:r>
          </a:p>
        </p:txBody>
      </p:sp>
      <p:sp>
        <p:nvSpPr>
          <p:cNvPr id="81922" name="Content Placeholder 2"/>
          <p:cNvSpPr>
            <a:spLocks noGrp="1"/>
          </p:cNvSpPr>
          <p:nvPr>
            <p:ph idx="1"/>
          </p:nvPr>
        </p:nvSpPr>
        <p:spPr/>
        <p:txBody>
          <a:bodyPr>
            <a:normAutofit/>
          </a:bodyPr>
          <a:lstStyle/>
          <a:p>
            <a:pPr eaLnBrk="1" hangingPunct="1">
              <a:lnSpc>
                <a:spcPct val="90000"/>
              </a:lnSpc>
            </a:pPr>
            <a:r>
              <a:rPr lang="en-US" dirty="0" smtClean="0"/>
              <a:t>Any revisions to the formulary are made by the CPG</a:t>
            </a:r>
          </a:p>
          <a:p>
            <a:pPr eaLnBrk="1" hangingPunct="1">
              <a:lnSpc>
                <a:spcPct val="90000"/>
              </a:lnSpc>
            </a:pPr>
            <a:r>
              <a:rPr lang="en-US" dirty="0" smtClean="0"/>
              <a:t>Written recommendations/requests on a </a:t>
            </a:r>
            <a:r>
              <a:rPr lang="en-US" i="1" dirty="0" smtClean="0"/>
              <a:t>Formulary Review/Revision Form</a:t>
            </a:r>
            <a:r>
              <a:rPr lang="en-US" dirty="0" smtClean="0"/>
              <a:t> need to be sent to the board 30 days prior to a scheduled meeting via email/fax/or mail</a:t>
            </a:r>
          </a:p>
          <a:p>
            <a:pPr eaLnBrk="1" hangingPunct="1">
              <a:lnSpc>
                <a:spcPct val="90000"/>
              </a:lnSpc>
            </a:pPr>
            <a:r>
              <a:rPr lang="en-US" dirty="0" smtClean="0"/>
              <a:t>Each meeting focuses on the review of specific sections of the formulary</a:t>
            </a:r>
          </a:p>
          <a:p>
            <a:pPr eaLnBrk="1" hangingPunct="1">
              <a:lnSpc>
                <a:spcPct val="90000"/>
              </a:lnSpc>
            </a:pPr>
            <a:r>
              <a:rPr lang="en-US" dirty="0" smtClean="0"/>
              <a:t>Discuss issues related to prescriptive authority</a:t>
            </a:r>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p:txBody>
          <a:bodyPr/>
          <a:lstStyle/>
          <a:p>
            <a:pPr algn="ctr" eaLnBrk="1" hangingPunct="1"/>
            <a:r>
              <a:rPr lang="en-US" smtClean="0"/>
              <a:t>APN Responsibility</a:t>
            </a:r>
          </a:p>
        </p:txBody>
      </p:sp>
      <p:sp>
        <p:nvSpPr>
          <p:cNvPr id="83970" name="Content Placeholder 2"/>
          <p:cNvSpPr>
            <a:spLocks noGrp="1"/>
          </p:cNvSpPr>
          <p:nvPr>
            <p:ph idx="1"/>
          </p:nvPr>
        </p:nvSpPr>
        <p:spPr/>
        <p:txBody>
          <a:bodyPr/>
          <a:lstStyle/>
          <a:p>
            <a:pPr eaLnBrk="1" hangingPunct="1"/>
            <a:r>
              <a:rPr lang="en-US" sz="3200" dirty="0" smtClean="0"/>
              <a:t>Drug Recalls</a:t>
            </a:r>
          </a:p>
          <a:p>
            <a:pPr eaLnBrk="1" hangingPunct="1"/>
            <a:r>
              <a:rPr lang="en-US" sz="3200" dirty="0" smtClean="0"/>
              <a:t>Warnings and Safety Alerts</a:t>
            </a:r>
          </a:p>
          <a:p>
            <a:pPr eaLnBrk="1" hangingPunct="1"/>
            <a:r>
              <a:rPr lang="en-US" sz="3200" dirty="0" smtClean="0"/>
              <a:t>Information for Patients</a:t>
            </a:r>
          </a:p>
          <a:p>
            <a:pPr eaLnBrk="1" hangingPunct="1">
              <a:buFontTx/>
              <a:buNone/>
            </a:pPr>
            <a:r>
              <a:rPr lang="en-US" sz="3200" dirty="0" smtClean="0">
                <a:hlinkClick r:id="rId3"/>
              </a:rPr>
              <a:t>http://www.fda.gov/oc/oha/default.htm</a:t>
            </a:r>
            <a:endParaRPr lang="en-US" sz="3200" dirty="0" smtClean="0"/>
          </a:p>
          <a:p>
            <a:pPr eaLnBrk="1" hangingPunct="1">
              <a:buFontTx/>
              <a:buNone/>
            </a:pPr>
            <a:endParaRPr lang="en-US" dirty="0" smtClean="0"/>
          </a:p>
          <a:p>
            <a:pPr eaLnBrk="1" hangingPunct="1">
              <a:buFontTx/>
              <a:buNone/>
            </a:pPr>
            <a:r>
              <a:rPr lang="en-US" sz="3200" dirty="0" smtClean="0"/>
              <a:t>**Know what you can and cannot prescribe and if physician initiatio</a:t>
            </a:r>
            <a:r>
              <a:rPr lang="en-US" dirty="0" smtClean="0"/>
              <a:t>n or consult is warranted!</a:t>
            </a:r>
            <a:endParaRPr lang="en-US" sz="3200" dirty="0" smtClean="0"/>
          </a:p>
          <a:p>
            <a:pPr eaLnBrk="1" hangingPunct="1">
              <a:buNone/>
            </a:pPr>
            <a:endParaRPr lang="en-US" sz="3200" dirty="0" smtClean="0"/>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pPr eaLnBrk="1" hangingPunct="1"/>
            <a:r>
              <a:rPr lang="en-US" sz="3000" smtClean="0"/>
              <a:t>Importance of Knowing the Prescribing Laws</a:t>
            </a:r>
          </a:p>
        </p:txBody>
      </p:sp>
      <p:sp>
        <p:nvSpPr>
          <p:cNvPr id="86018" name="Content Placeholder 2"/>
          <p:cNvSpPr>
            <a:spLocks noGrp="1"/>
          </p:cNvSpPr>
          <p:nvPr>
            <p:ph idx="1"/>
          </p:nvPr>
        </p:nvSpPr>
        <p:spPr/>
        <p:txBody>
          <a:bodyPr>
            <a:normAutofit fontScale="92500" lnSpcReduction="10000"/>
          </a:bodyPr>
          <a:lstStyle/>
          <a:p>
            <a:pPr eaLnBrk="1" hangingPunct="1">
              <a:lnSpc>
                <a:spcPct val="90000"/>
              </a:lnSpc>
            </a:pPr>
            <a:r>
              <a:rPr lang="en-US" dirty="0" smtClean="0"/>
              <a:t>Can only prescribe formulary medications and must be a CTP or CTP-E holder.</a:t>
            </a:r>
          </a:p>
          <a:p>
            <a:pPr eaLnBrk="1" hangingPunct="1">
              <a:lnSpc>
                <a:spcPct val="90000"/>
              </a:lnSpc>
              <a:buNone/>
            </a:pPr>
            <a:endParaRPr lang="en-US" dirty="0" smtClean="0"/>
          </a:p>
          <a:p>
            <a:pPr eaLnBrk="1" hangingPunct="1">
              <a:lnSpc>
                <a:spcPct val="90000"/>
              </a:lnSpc>
            </a:pPr>
            <a:r>
              <a:rPr lang="en-US" dirty="0" smtClean="0"/>
              <a:t>Can prescribe an approved drug in ANY form unless exclusion is specified.</a:t>
            </a:r>
          </a:p>
          <a:p>
            <a:pPr eaLnBrk="1" hangingPunct="1">
              <a:lnSpc>
                <a:spcPct val="90000"/>
              </a:lnSpc>
            </a:pPr>
            <a:endParaRPr lang="en-US" dirty="0" smtClean="0"/>
          </a:p>
          <a:p>
            <a:pPr eaLnBrk="1" hangingPunct="1">
              <a:lnSpc>
                <a:spcPct val="90000"/>
              </a:lnSpc>
            </a:pPr>
            <a:r>
              <a:rPr lang="en-US" dirty="0" smtClean="0"/>
              <a:t>When prescribing combination medicines, each component must be in the CTP formulary.</a:t>
            </a:r>
          </a:p>
          <a:p>
            <a:pPr eaLnBrk="1" hangingPunct="1">
              <a:lnSpc>
                <a:spcPct val="90000"/>
              </a:lnSpc>
              <a:buNone/>
            </a:pPr>
            <a:endParaRPr lang="en-US" dirty="0" smtClean="0"/>
          </a:p>
          <a:p>
            <a:pPr>
              <a:lnSpc>
                <a:spcPct val="90000"/>
              </a:lnSpc>
            </a:pPr>
            <a:r>
              <a:rPr lang="en-US" dirty="0" smtClean="0"/>
              <a:t>Not OK to RX a new indication until approved by CPG</a:t>
            </a:r>
          </a:p>
          <a:p>
            <a:pPr eaLnBrk="1" hangingPunct="1">
              <a:lnSpc>
                <a:spcPct val="90000"/>
              </a:lnSpc>
            </a:pPr>
            <a:endParaRPr lang="en-US" dirty="0" smtClean="0"/>
          </a:p>
          <a:p>
            <a:pPr eaLnBrk="1" hangingPunct="1">
              <a:lnSpc>
                <a:spcPct val="90000"/>
              </a:lnSpc>
              <a:buNone/>
            </a:pPr>
            <a:endParaRPr lang="en-US" dirty="0" smtClean="0"/>
          </a:p>
          <a:p>
            <a:pPr eaLnBrk="1" hangingPunct="1">
              <a:lnSpc>
                <a:spcPct val="90000"/>
              </a:lnSpc>
            </a:pPr>
            <a:endParaRPr lang="en-US" dirty="0" smtClean="0"/>
          </a:p>
          <a:p>
            <a:pPr eaLnBrk="1" hangingPunct="1">
              <a:buNone/>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p:txBody>
          <a:bodyPr/>
          <a:lstStyle/>
          <a:p>
            <a:pPr algn="ctr" eaLnBrk="1" hangingPunct="1"/>
            <a:r>
              <a:rPr lang="en-US" dirty="0" smtClean="0"/>
              <a:t>Physician Initiated (PI)</a:t>
            </a:r>
          </a:p>
        </p:txBody>
      </p:sp>
      <p:sp>
        <p:nvSpPr>
          <p:cNvPr id="88066" name="Content Placeholder 2"/>
          <p:cNvSpPr>
            <a:spLocks noGrp="1"/>
          </p:cNvSpPr>
          <p:nvPr>
            <p:ph idx="1"/>
          </p:nvPr>
        </p:nvSpPr>
        <p:spPr/>
        <p:txBody>
          <a:bodyPr/>
          <a:lstStyle/>
          <a:p>
            <a:pPr eaLnBrk="1" hangingPunct="1"/>
            <a:r>
              <a:rPr lang="en-US" dirty="0" smtClean="0"/>
              <a:t>Physician must have previously examined/evaluated the patient the prescription is being written for. The APN may write the initial prescription after discussion with the physician.</a:t>
            </a:r>
          </a:p>
          <a:p>
            <a:pPr eaLnBrk="1" hangingPunct="1"/>
            <a:r>
              <a:rPr lang="en-US" dirty="0" smtClean="0"/>
              <a:t>APN may start, change, or stop the medication without further consultation.</a:t>
            </a:r>
          </a:p>
          <a:p>
            <a:pPr lvl="1" eaLnBrk="1" hangingPunct="1">
              <a:buFontTx/>
              <a:buNone/>
            </a:pPr>
            <a:endParaRPr lang="en-US" dirty="0" smtClean="0"/>
          </a:p>
          <a:p>
            <a:pPr eaLnBrk="1" hangingPunct="1"/>
            <a:endParaRPr lang="en-US" dirty="0" smtClean="0"/>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Physician Consultation (PC)</a:t>
            </a:r>
            <a:endParaRPr lang="en-US" dirty="0"/>
          </a:p>
        </p:txBody>
      </p:sp>
      <p:sp>
        <p:nvSpPr>
          <p:cNvPr id="3" name="Content Placeholder 2"/>
          <p:cNvSpPr>
            <a:spLocks noGrp="1"/>
          </p:cNvSpPr>
          <p:nvPr>
            <p:ph idx="1"/>
          </p:nvPr>
        </p:nvSpPr>
        <p:spPr/>
        <p:txBody>
          <a:bodyPr/>
          <a:lstStyle/>
          <a:p>
            <a:r>
              <a:rPr lang="en-US" dirty="0" smtClean="0"/>
              <a:t>APN may initiate a medication after physician communication and must document it in the patient record.</a:t>
            </a:r>
          </a:p>
          <a:p>
            <a:pPr marL="0" indent="0">
              <a:buNone/>
            </a:pPr>
            <a:endParaRPr lang="en-US" dirty="0" smtClean="0"/>
          </a:p>
          <a:p>
            <a:r>
              <a:rPr lang="en-US" dirty="0" smtClean="0"/>
              <a:t>Medication can then be continued, changed, or stopped by APN without further physician consultation.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p:nvPr>
        </p:nvSpPr>
        <p:spPr/>
        <p:txBody>
          <a:bodyPr/>
          <a:lstStyle/>
          <a:p>
            <a:pPr algn="ctr" eaLnBrk="1" hangingPunct="1"/>
            <a:r>
              <a:rPr lang="en-US" dirty="0" smtClean="0"/>
              <a:t>Off Label Use</a:t>
            </a:r>
          </a:p>
        </p:txBody>
      </p:sp>
      <p:sp>
        <p:nvSpPr>
          <p:cNvPr id="3" name="Content Placeholder 2"/>
          <p:cNvSpPr>
            <a:spLocks noGrp="1"/>
          </p:cNvSpPr>
          <p:nvPr>
            <p:ph idx="1"/>
          </p:nvPr>
        </p:nvSpPr>
        <p:spPr/>
        <p:txBody>
          <a:bodyPr>
            <a:normAutofit/>
          </a:bodyPr>
          <a:lstStyle/>
          <a:p>
            <a:pPr marL="365760" indent="-256032" eaLnBrk="1" fontAlgn="auto" hangingPunct="1">
              <a:spcAft>
                <a:spcPts val="0"/>
              </a:spcAft>
              <a:buClr>
                <a:schemeClr val="accent3"/>
              </a:buClr>
              <a:buNone/>
              <a:defRPr/>
            </a:pPr>
            <a:r>
              <a:rPr lang="en-US" dirty="0" smtClean="0"/>
              <a:t>May prescribe as long as: </a:t>
            </a:r>
          </a:p>
          <a:p>
            <a:pPr marL="365760" indent="-256032" eaLnBrk="1" fontAlgn="auto" hangingPunct="1">
              <a:spcAft>
                <a:spcPts val="0"/>
              </a:spcAft>
              <a:buClr>
                <a:schemeClr val="accent3"/>
              </a:buClr>
              <a:buNone/>
              <a:defRPr/>
            </a:pPr>
            <a:r>
              <a:rPr lang="en-US" dirty="0" smtClean="0"/>
              <a:t>1)The indication is supported by peer-reviewed research from a recognized body of knowledge. CTP/CTP-E holder must provide this information if requested </a:t>
            </a:r>
            <a:r>
              <a:rPr lang="en-US" b="1" dirty="0" smtClean="0"/>
              <a:t>OR </a:t>
            </a:r>
          </a:p>
          <a:p>
            <a:pPr marL="365760" indent="-256032" eaLnBrk="1" fontAlgn="auto" hangingPunct="1">
              <a:spcAft>
                <a:spcPts val="0"/>
              </a:spcAft>
              <a:buClr>
                <a:schemeClr val="accent3"/>
              </a:buClr>
              <a:buNone/>
              <a:defRPr/>
            </a:pPr>
            <a:endParaRPr lang="en-US" b="1" dirty="0" smtClean="0"/>
          </a:p>
          <a:p>
            <a:pPr marL="365760" indent="-256032" eaLnBrk="1" fontAlgn="auto" hangingPunct="1">
              <a:spcAft>
                <a:spcPts val="0"/>
              </a:spcAft>
              <a:buClr>
                <a:schemeClr val="accent3"/>
              </a:buClr>
              <a:buNone/>
              <a:defRPr/>
            </a:pPr>
            <a:r>
              <a:rPr lang="en-US" dirty="0" smtClean="0"/>
              <a:t>2)</a:t>
            </a:r>
            <a:r>
              <a:rPr lang="en-US" dirty="0"/>
              <a:t>O</a:t>
            </a:r>
            <a:r>
              <a:rPr lang="en-US" dirty="0" smtClean="0"/>
              <a:t>utlined in the SCA and consistent with the formulary</a:t>
            </a:r>
          </a:p>
          <a:p>
            <a:pPr marL="365760" indent="-256032" eaLnBrk="1" fontAlgn="auto" hangingPunct="1">
              <a:spcAft>
                <a:spcPts val="0"/>
              </a:spcAft>
              <a:buClr>
                <a:schemeClr val="accent3"/>
              </a:buClr>
              <a:buFont typeface="Georgia"/>
              <a:buChar cha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p:nvPr>
        </p:nvSpPr>
        <p:spPr/>
        <p:txBody>
          <a:bodyPr/>
          <a:lstStyle/>
          <a:p>
            <a:pPr algn="ctr" eaLnBrk="1" hangingPunct="1"/>
            <a:r>
              <a:rPr lang="en-US" dirty="0" smtClean="0"/>
              <a:t>Drug Review Requirement</a:t>
            </a:r>
          </a:p>
        </p:txBody>
      </p:sp>
      <p:sp>
        <p:nvSpPr>
          <p:cNvPr id="92162" name="Content Placeholder 2"/>
          <p:cNvSpPr>
            <a:spLocks noGrp="1"/>
          </p:cNvSpPr>
          <p:nvPr>
            <p:ph idx="1"/>
          </p:nvPr>
        </p:nvSpPr>
        <p:spPr/>
        <p:txBody>
          <a:bodyPr>
            <a:normAutofit/>
          </a:bodyPr>
          <a:lstStyle/>
          <a:p>
            <a:pPr eaLnBrk="1" hangingPunct="1"/>
            <a:r>
              <a:rPr lang="en-US" dirty="0" smtClean="0"/>
              <a:t>Continued treatment must be reviewed by the physician at the formulary directed time.</a:t>
            </a:r>
          </a:p>
          <a:p>
            <a:pPr marL="0" indent="0" eaLnBrk="1" hangingPunct="1">
              <a:buNone/>
            </a:pPr>
            <a:endParaRPr lang="en-US" dirty="0" smtClean="0"/>
          </a:p>
          <a:p>
            <a:pPr eaLnBrk="1" hangingPunct="1"/>
            <a:r>
              <a:rPr lang="en-US" dirty="0" smtClean="0"/>
              <a:t>SCA should include the review procedure and APN must document this in the patient record.</a:t>
            </a:r>
          </a:p>
          <a:p>
            <a:pPr eaLnBrk="1" hangingPunct="1">
              <a:buFontTx/>
              <a:buNone/>
            </a:pPr>
            <a:endParaRPr lang="en-US" dirty="0" smtClean="0"/>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itle 1"/>
          <p:cNvSpPr>
            <a:spLocks noGrp="1"/>
          </p:cNvSpPr>
          <p:nvPr>
            <p:ph type="title"/>
          </p:nvPr>
        </p:nvSpPr>
        <p:spPr/>
        <p:txBody>
          <a:bodyPr/>
          <a:lstStyle/>
          <a:p>
            <a:pPr algn="ctr" eaLnBrk="1" hangingPunct="1"/>
            <a:r>
              <a:rPr lang="en-US" dirty="0" smtClean="0">
                <a:solidFill>
                  <a:schemeClr val="tx1"/>
                </a:solidFill>
              </a:rPr>
              <a:t>Drugs Requiring Review</a:t>
            </a:r>
            <a:endParaRPr lang="en-US" dirty="0" smtClean="0"/>
          </a:p>
        </p:txBody>
      </p:sp>
      <p:sp>
        <p:nvSpPr>
          <p:cNvPr id="94210" name="Content Placeholder 2"/>
          <p:cNvSpPr>
            <a:spLocks noGrp="1"/>
          </p:cNvSpPr>
          <p:nvPr>
            <p:ph idx="1"/>
          </p:nvPr>
        </p:nvSpPr>
        <p:spPr/>
        <p:txBody>
          <a:bodyPr>
            <a:normAutofit lnSpcReduction="10000"/>
          </a:bodyPr>
          <a:lstStyle/>
          <a:p>
            <a:pPr eaLnBrk="1" hangingPunct="1">
              <a:buNone/>
            </a:pPr>
            <a:r>
              <a:rPr lang="en-US" b="1" u="sng" dirty="0" smtClean="0"/>
              <a:t>Initial 30 Day Review:</a:t>
            </a:r>
          </a:p>
          <a:p>
            <a:pPr eaLnBrk="1" hangingPunct="1">
              <a:buFontTx/>
              <a:buNone/>
            </a:pPr>
            <a:r>
              <a:rPr lang="en-US" dirty="0" smtClean="0"/>
              <a:t>  	-</a:t>
            </a:r>
            <a:r>
              <a:rPr lang="en-US" dirty="0" err="1" smtClean="0"/>
              <a:t>Glucocorticoids</a:t>
            </a:r>
            <a:endParaRPr lang="en-US" dirty="0" smtClean="0"/>
          </a:p>
          <a:p>
            <a:pPr eaLnBrk="1" hangingPunct="1">
              <a:buFontTx/>
              <a:buNone/>
            </a:pPr>
            <a:r>
              <a:rPr lang="en-US" dirty="0" smtClean="0"/>
              <a:t>	-Benzodiazepines: anti-anxiety</a:t>
            </a:r>
          </a:p>
          <a:p>
            <a:pPr eaLnBrk="1" hangingPunct="1">
              <a:buFontTx/>
              <a:buNone/>
            </a:pPr>
            <a:r>
              <a:rPr lang="en-US" dirty="0" smtClean="0"/>
              <a:t>	-Lithium: also must be PI/PC</a:t>
            </a:r>
          </a:p>
          <a:p>
            <a:pPr eaLnBrk="1" hangingPunct="1">
              <a:buFontTx/>
              <a:buNone/>
            </a:pPr>
            <a:r>
              <a:rPr lang="en-US" dirty="0" smtClean="0"/>
              <a:t>	-Centrally-acting and combination muscle relaxants</a:t>
            </a:r>
          </a:p>
          <a:p>
            <a:pPr eaLnBrk="1" hangingPunct="1">
              <a:buFontTx/>
              <a:buNone/>
            </a:pPr>
            <a:r>
              <a:rPr lang="en-US" b="1" u="sng" dirty="0" smtClean="0"/>
              <a:t>60 Day Review:</a:t>
            </a:r>
          </a:p>
          <a:p>
            <a:pPr eaLnBrk="1" hangingPunct="1">
              <a:buFontTx/>
              <a:buNone/>
            </a:pPr>
            <a:r>
              <a:rPr lang="en-US" dirty="0" smtClean="0"/>
              <a:t>	-</a:t>
            </a:r>
            <a:r>
              <a:rPr lang="en-US" dirty="0" err="1" smtClean="0"/>
              <a:t>Atomoxetine</a:t>
            </a:r>
            <a:r>
              <a:rPr lang="en-US" dirty="0" smtClean="0"/>
              <a:t>: also must be PI/PC</a:t>
            </a:r>
          </a:p>
          <a:p>
            <a:pPr eaLnBrk="1" hangingPunct="1">
              <a:buFontTx/>
              <a:buNone/>
            </a:pPr>
            <a:r>
              <a:rPr lang="en-US" b="1" u="sng" dirty="0" smtClean="0"/>
              <a:t>6 Month Review:</a:t>
            </a:r>
          </a:p>
          <a:p>
            <a:pPr eaLnBrk="1" hangingPunct="1">
              <a:buFontTx/>
              <a:buNone/>
            </a:pPr>
            <a:r>
              <a:rPr lang="en-US" b="1" dirty="0" smtClean="0"/>
              <a:t>	-</a:t>
            </a:r>
            <a:r>
              <a:rPr lang="en-US" dirty="0" smtClean="0"/>
              <a:t>Anti-</a:t>
            </a:r>
            <a:r>
              <a:rPr lang="en-US" dirty="0" err="1" smtClean="0"/>
              <a:t>parkinson</a:t>
            </a:r>
            <a:r>
              <a:rPr lang="en-US" dirty="0" smtClean="0"/>
              <a:t> agents</a:t>
            </a:r>
            <a:endParaRPr lang="en-US" b="1" dirty="0" smtClean="0"/>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p:cNvSpPr>
            <a:spLocks noGrp="1"/>
          </p:cNvSpPr>
          <p:nvPr>
            <p:ph type="title"/>
          </p:nvPr>
        </p:nvSpPr>
        <p:spPr/>
        <p:txBody>
          <a:bodyPr/>
          <a:lstStyle/>
          <a:p>
            <a:pPr algn="ctr" eaLnBrk="1" hangingPunct="1"/>
            <a:r>
              <a:rPr lang="en-US" dirty="0" smtClean="0"/>
              <a:t>IV Medications</a:t>
            </a:r>
          </a:p>
        </p:txBody>
      </p:sp>
      <p:sp>
        <p:nvSpPr>
          <p:cNvPr id="98306" name="Content Placeholder 2"/>
          <p:cNvSpPr>
            <a:spLocks noGrp="1"/>
          </p:cNvSpPr>
          <p:nvPr>
            <p:ph idx="1"/>
          </p:nvPr>
        </p:nvSpPr>
        <p:spPr/>
        <p:txBody>
          <a:bodyPr/>
          <a:lstStyle/>
          <a:p>
            <a:pPr eaLnBrk="1" hangingPunct="1"/>
            <a:r>
              <a:rPr lang="en-US" dirty="0" smtClean="0"/>
              <a:t>IV forms of particular drugs that are identified in the formulary by an asterisk (* see footnote 1), require holding an advanced specialty certification as an Acute Care Nurse Practitioner, Acute Care Clinical Nurse Specialist, Neonatal Nurse Practitioner </a:t>
            </a:r>
            <a:r>
              <a:rPr lang="en-US" b="1" dirty="0" smtClean="0"/>
              <a:t>OR </a:t>
            </a:r>
            <a:r>
              <a:rPr lang="en-US" dirty="0" smtClean="0"/>
              <a:t>non-acute care CTP holders working in an institutional setting with PC.</a:t>
            </a:r>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3"/>
          <p:cNvSpPr>
            <a:spLocks noGrp="1"/>
          </p:cNvSpPr>
          <p:nvPr>
            <p:ph type="title"/>
          </p:nvPr>
        </p:nvSpPr>
        <p:spPr/>
        <p:txBody>
          <a:bodyPr/>
          <a:lstStyle/>
          <a:p>
            <a:pPr algn="ctr" eaLnBrk="1" hangingPunct="1"/>
            <a:r>
              <a:rPr lang="en-US" smtClean="0"/>
              <a:t>SCA</a:t>
            </a:r>
          </a:p>
        </p:txBody>
      </p:sp>
      <p:sp>
        <p:nvSpPr>
          <p:cNvPr id="22530" name="Content Placeholder 4"/>
          <p:cNvSpPr>
            <a:spLocks noGrp="1"/>
          </p:cNvSpPr>
          <p:nvPr>
            <p:ph sz="half" idx="1"/>
          </p:nvPr>
        </p:nvSpPr>
        <p:spPr/>
        <p:txBody>
          <a:bodyPr/>
          <a:lstStyle/>
          <a:p>
            <a:pPr eaLnBrk="1" hangingPunct="1"/>
            <a:r>
              <a:rPr lang="en-US" sz="1800" dirty="0" smtClean="0"/>
              <a:t>5. Periodic review and re-approval of the SCA; review should occur at least annually.</a:t>
            </a:r>
          </a:p>
          <a:p>
            <a:pPr eaLnBrk="1" hangingPunct="1"/>
            <a:r>
              <a:rPr lang="en-US" sz="1800" dirty="0" smtClean="0"/>
              <a:t>6. Criteria for referral of a client by the CNP to a collaborating physician.</a:t>
            </a:r>
          </a:p>
          <a:p>
            <a:pPr eaLnBrk="1" hangingPunct="1"/>
            <a:r>
              <a:rPr lang="en-US" sz="1800" dirty="0" smtClean="0"/>
              <a:t>7.  Process for chart review (ORC 4723-8-05) and procedure for the review of CNP initiated referrals and outcomes.</a:t>
            </a:r>
          </a:p>
          <a:p>
            <a:pPr eaLnBrk="1" hangingPunct="1"/>
            <a:r>
              <a:rPr lang="en-US" sz="1800" dirty="0" smtClean="0"/>
              <a:t>8. Discussion of the CNP’s yearly billing and reimbursement.</a:t>
            </a:r>
          </a:p>
          <a:p>
            <a:pPr eaLnBrk="1" hangingPunct="1"/>
            <a:endParaRPr lang="en-US" sz="1800" dirty="0" smtClean="0"/>
          </a:p>
        </p:txBody>
      </p:sp>
      <p:sp>
        <p:nvSpPr>
          <p:cNvPr id="22531" name="Content Placeholder 5"/>
          <p:cNvSpPr>
            <a:spLocks noGrp="1"/>
          </p:cNvSpPr>
          <p:nvPr>
            <p:ph sz="half" idx="2"/>
          </p:nvPr>
        </p:nvSpPr>
        <p:spPr/>
        <p:txBody>
          <a:bodyPr/>
          <a:lstStyle/>
          <a:p>
            <a:pPr eaLnBrk="1" hangingPunct="1"/>
            <a:r>
              <a:rPr lang="en-US" sz="1800" dirty="0" smtClean="0"/>
              <a:t>9. Include an agreement regarding the medical insurance reimbursement (i.e. “incident to” or independent contracting) (ORC 5111.02).</a:t>
            </a:r>
          </a:p>
          <a:p>
            <a:pPr eaLnBrk="1" hangingPunct="1"/>
            <a:r>
              <a:rPr lang="en-US" sz="1800" dirty="0" smtClean="0"/>
              <a:t>10.  Plan for patient coverage in CNP or collaborating physician planned or unplanned absences.</a:t>
            </a:r>
          </a:p>
          <a:p>
            <a:pPr eaLnBrk="1" hangingPunct="1"/>
            <a:r>
              <a:rPr lang="en-US" sz="1800" dirty="0" smtClean="0"/>
              <a:t>11.  Process for resolution of disputes regarding patient management.</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title"/>
          </p:nvPr>
        </p:nvSpPr>
        <p:spPr/>
        <p:txBody>
          <a:bodyPr/>
          <a:lstStyle/>
          <a:p>
            <a:pPr algn="ctr" eaLnBrk="1" hangingPunct="1"/>
            <a:r>
              <a:rPr lang="en-US" dirty="0" smtClean="0">
                <a:solidFill>
                  <a:schemeClr val="tx1"/>
                </a:solidFill>
              </a:rPr>
              <a:t>IV Medications</a:t>
            </a:r>
          </a:p>
        </p:txBody>
      </p:sp>
      <p:sp>
        <p:nvSpPr>
          <p:cNvPr id="102402" name="Content Placeholder 2"/>
          <p:cNvSpPr>
            <a:spLocks noGrp="1"/>
          </p:cNvSpPr>
          <p:nvPr>
            <p:ph idx="1"/>
          </p:nvPr>
        </p:nvSpPr>
        <p:spPr>
          <a:xfrm>
            <a:off x="457200" y="2057400"/>
            <a:ext cx="8229600" cy="4324350"/>
          </a:xfrm>
        </p:spPr>
        <p:txBody>
          <a:bodyPr/>
          <a:lstStyle/>
          <a:p>
            <a:r>
              <a:rPr lang="en-US" sz="2800" dirty="0" smtClean="0"/>
              <a:t>May prescribe as an Adult or Adult/</a:t>
            </a:r>
            <a:r>
              <a:rPr lang="en-US" sz="2800" dirty="0" err="1" smtClean="0"/>
              <a:t>Gero</a:t>
            </a:r>
            <a:r>
              <a:rPr lang="en-US" sz="2800" dirty="0" smtClean="0"/>
              <a:t> APN without PI/PC</a:t>
            </a:r>
          </a:p>
          <a:p>
            <a:pPr marL="0" indent="0">
              <a:buNone/>
            </a:pPr>
            <a:endParaRPr lang="en-US" sz="2800" dirty="0" smtClean="0"/>
          </a:p>
          <a:p>
            <a:r>
              <a:rPr lang="en-US" sz="2800" b="1" dirty="0" smtClean="0"/>
              <a:t>Many systemic anti-</a:t>
            </a:r>
            <a:r>
              <a:rPr lang="en-US" sz="2800" b="1" dirty="0" err="1" smtClean="0"/>
              <a:t>infectives</a:t>
            </a:r>
            <a:r>
              <a:rPr lang="en-US" sz="2800" b="1" dirty="0" smtClean="0"/>
              <a:t>: </a:t>
            </a:r>
            <a:r>
              <a:rPr lang="en-US" sz="2800" b="1" dirty="0"/>
              <a:t> </a:t>
            </a:r>
            <a:r>
              <a:rPr lang="en-US" sz="2800" b="1" dirty="0" smtClean="0"/>
              <a:t> </a:t>
            </a:r>
            <a:r>
              <a:rPr lang="en-US" sz="2800" dirty="0" smtClean="0"/>
              <a:t>PCN, Quinolones, </a:t>
            </a:r>
            <a:r>
              <a:rPr lang="en-US" sz="2800" dirty="0" err="1" smtClean="0"/>
              <a:t>Flouroquinolones</a:t>
            </a:r>
            <a:r>
              <a:rPr lang="en-US" sz="2800" dirty="0" smtClean="0"/>
              <a:t>, </a:t>
            </a:r>
            <a:r>
              <a:rPr lang="en-US" sz="2800" dirty="0" err="1" smtClean="0"/>
              <a:t>Tetracyclines</a:t>
            </a:r>
            <a:r>
              <a:rPr lang="en-US" sz="2800" dirty="0" smtClean="0"/>
              <a:t>, Macrolides, </a:t>
            </a:r>
            <a:r>
              <a:rPr lang="en-US" sz="2800" dirty="0" err="1" smtClean="0"/>
              <a:t>Spectinomycin</a:t>
            </a:r>
            <a:r>
              <a:rPr lang="en-US" sz="2800" dirty="0" smtClean="0"/>
              <a:t>, </a:t>
            </a:r>
            <a:r>
              <a:rPr lang="en-US" sz="2800" dirty="0" err="1" smtClean="0"/>
              <a:t>Ketolides</a:t>
            </a:r>
            <a:r>
              <a:rPr lang="en-US" sz="2800" dirty="0" smtClean="0"/>
              <a:t>, </a:t>
            </a:r>
            <a:r>
              <a:rPr lang="en-US" sz="2800" dirty="0" err="1" smtClean="0"/>
              <a:t>Rifaximin</a:t>
            </a:r>
            <a:r>
              <a:rPr lang="en-US" sz="2800" dirty="0" smtClean="0"/>
              <a:t>, Clindamycin </a:t>
            </a:r>
            <a:r>
              <a:rPr lang="en-US" sz="2800" dirty="0" err="1" smtClean="0"/>
              <a:t>Amebicides</a:t>
            </a:r>
            <a:r>
              <a:rPr lang="en-US" sz="2800" dirty="0" smtClean="0"/>
              <a:t>, </a:t>
            </a:r>
            <a:r>
              <a:rPr lang="en-US" sz="2800" dirty="0" err="1" smtClean="0"/>
              <a:t>Rimatidine</a:t>
            </a:r>
            <a:r>
              <a:rPr lang="en-US" sz="2800" dirty="0" smtClean="0"/>
              <a:t>, </a:t>
            </a:r>
            <a:r>
              <a:rPr lang="en-US" sz="2800" dirty="0" err="1" smtClean="0"/>
              <a:t>Zanamivir</a:t>
            </a:r>
            <a:r>
              <a:rPr lang="en-US" sz="2800" dirty="0" smtClean="0"/>
              <a:t>, </a:t>
            </a:r>
            <a:r>
              <a:rPr lang="en-US" sz="2800" dirty="0" err="1" smtClean="0"/>
              <a:t>Oseltamavir</a:t>
            </a:r>
            <a:r>
              <a:rPr lang="en-US" sz="2800" dirty="0" smtClean="0"/>
              <a:t> Phosphate</a:t>
            </a:r>
          </a:p>
          <a:p>
            <a:pPr eaLnBrk="1" hangingPunct="1"/>
            <a:endParaRPr lang="en-US" sz="3600" dirty="0" smtClean="0"/>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p:txBody>
          <a:bodyPr/>
          <a:lstStyle/>
          <a:p>
            <a:pPr eaLnBrk="1" hangingPunct="1"/>
            <a:r>
              <a:rPr lang="en-US" smtClean="0"/>
              <a:t>Formulary Classifications</a:t>
            </a:r>
          </a:p>
        </p:txBody>
      </p:sp>
      <p:sp>
        <p:nvSpPr>
          <p:cNvPr id="3" name="Content Placeholder 2"/>
          <p:cNvSpPr>
            <a:spLocks noGrp="1"/>
          </p:cNvSpPr>
          <p:nvPr>
            <p:ph idx="1"/>
          </p:nvPr>
        </p:nvSpPr>
        <p:spPr/>
        <p:txBody>
          <a:bodyPr>
            <a:normAutofit/>
          </a:bodyPr>
          <a:lstStyle/>
          <a:p>
            <a:pPr marL="365760" indent="-256032" eaLnBrk="1" fontAlgn="auto" hangingPunct="1">
              <a:lnSpc>
                <a:spcPct val="80000"/>
              </a:lnSpc>
              <a:spcAft>
                <a:spcPts val="0"/>
              </a:spcAft>
              <a:buClr>
                <a:schemeClr val="accent3"/>
              </a:buClr>
              <a:buFontTx/>
              <a:buNone/>
              <a:defRPr/>
            </a:pPr>
            <a:r>
              <a:rPr lang="en-US" sz="2400" dirty="0" smtClean="0"/>
              <a:t>(1) Nutrients and nutritional agents;</a:t>
            </a:r>
          </a:p>
          <a:p>
            <a:pPr marL="365760" indent="-256032" eaLnBrk="1" fontAlgn="auto" hangingPunct="1">
              <a:lnSpc>
                <a:spcPct val="80000"/>
              </a:lnSpc>
              <a:spcAft>
                <a:spcPts val="0"/>
              </a:spcAft>
              <a:buClr>
                <a:schemeClr val="accent3"/>
              </a:buClr>
              <a:buFontTx/>
              <a:buNone/>
              <a:defRPr/>
            </a:pPr>
            <a:r>
              <a:rPr lang="en-US" sz="2400" dirty="0" smtClean="0"/>
              <a:t>(2) Hematological agents;</a:t>
            </a:r>
          </a:p>
          <a:p>
            <a:pPr marL="365760" indent="-256032" eaLnBrk="1" fontAlgn="auto" hangingPunct="1">
              <a:lnSpc>
                <a:spcPct val="80000"/>
              </a:lnSpc>
              <a:spcAft>
                <a:spcPts val="0"/>
              </a:spcAft>
              <a:buClr>
                <a:schemeClr val="accent3"/>
              </a:buClr>
              <a:buFontTx/>
              <a:buNone/>
              <a:defRPr/>
            </a:pPr>
            <a:r>
              <a:rPr lang="en-US" sz="2400" dirty="0" smtClean="0"/>
              <a:t>(3) Endocrine and metabolic agents;</a:t>
            </a:r>
          </a:p>
          <a:p>
            <a:pPr marL="365760" indent="-256032" eaLnBrk="1" fontAlgn="auto" hangingPunct="1">
              <a:lnSpc>
                <a:spcPct val="80000"/>
              </a:lnSpc>
              <a:spcAft>
                <a:spcPts val="0"/>
              </a:spcAft>
              <a:buClr>
                <a:schemeClr val="accent3"/>
              </a:buClr>
              <a:buFontTx/>
              <a:buNone/>
              <a:defRPr/>
            </a:pPr>
            <a:r>
              <a:rPr lang="en-US" sz="2400" dirty="0" smtClean="0"/>
              <a:t>(4) Cardiovascular agents;</a:t>
            </a:r>
          </a:p>
          <a:p>
            <a:pPr marL="365760" indent="-256032" eaLnBrk="1" fontAlgn="auto" hangingPunct="1">
              <a:lnSpc>
                <a:spcPct val="80000"/>
              </a:lnSpc>
              <a:spcAft>
                <a:spcPts val="0"/>
              </a:spcAft>
              <a:buClr>
                <a:schemeClr val="accent3"/>
              </a:buClr>
              <a:buFontTx/>
              <a:buNone/>
              <a:defRPr/>
            </a:pPr>
            <a:r>
              <a:rPr lang="en-US" sz="2400" dirty="0" smtClean="0"/>
              <a:t>(5) Renal and genitourinary agents;</a:t>
            </a:r>
          </a:p>
          <a:p>
            <a:pPr marL="365760" indent="-256032" eaLnBrk="1" fontAlgn="auto" hangingPunct="1">
              <a:lnSpc>
                <a:spcPct val="80000"/>
              </a:lnSpc>
              <a:spcAft>
                <a:spcPts val="0"/>
              </a:spcAft>
              <a:buClr>
                <a:schemeClr val="accent3"/>
              </a:buClr>
              <a:buFontTx/>
              <a:buNone/>
              <a:defRPr/>
            </a:pPr>
            <a:r>
              <a:rPr lang="en-US" sz="2400" dirty="0" smtClean="0"/>
              <a:t>(6) Respiratory agents;</a:t>
            </a:r>
          </a:p>
          <a:p>
            <a:pPr marL="365760" indent="-256032" eaLnBrk="1" fontAlgn="auto" hangingPunct="1">
              <a:lnSpc>
                <a:spcPct val="80000"/>
              </a:lnSpc>
              <a:spcAft>
                <a:spcPts val="0"/>
              </a:spcAft>
              <a:buClr>
                <a:schemeClr val="accent3"/>
              </a:buClr>
              <a:buFontTx/>
              <a:buNone/>
              <a:defRPr/>
            </a:pPr>
            <a:r>
              <a:rPr lang="en-US" sz="2400" dirty="0" smtClean="0"/>
              <a:t>(7) Central nervous system agents;</a:t>
            </a:r>
          </a:p>
          <a:p>
            <a:pPr marL="365760" indent="-256032" eaLnBrk="1" fontAlgn="auto" hangingPunct="1">
              <a:lnSpc>
                <a:spcPct val="80000"/>
              </a:lnSpc>
              <a:spcAft>
                <a:spcPts val="0"/>
              </a:spcAft>
              <a:buClr>
                <a:schemeClr val="accent3"/>
              </a:buClr>
              <a:buFontTx/>
              <a:buNone/>
              <a:defRPr/>
            </a:pPr>
            <a:r>
              <a:rPr lang="en-US" sz="2400" dirty="0" smtClean="0"/>
              <a:t>(8) Gastrointestinal agents;</a:t>
            </a:r>
          </a:p>
          <a:p>
            <a:pPr marL="365760" indent="-256032" eaLnBrk="1" fontAlgn="auto" hangingPunct="1">
              <a:lnSpc>
                <a:spcPct val="80000"/>
              </a:lnSpc>
              <a:spcAft>
                <a:spcPts val="0"/>
              </a:spcAft>
              <a:buClr>
                <a:schemeClr val="accent3"/>
              </a:buClr>
              <a:buFontTx/>
              <a:buNone/>
              <a:defRPr/>
            </a:pPr>
            <a:r>
              <a:rPr lang="en-US" sz="2400" dirty="0" smtClean="0"/>
              <a:t>(9) Anti-infective and systemic agents;</a:t>
            </a:r>
          </a:p>
          <a:p>
            <a:pPr marL="365760" indent="-256032" eaLnBrk="1" fontAlgn="auto" hangingPunct="1">
              <a:lnSpc>
                <a:spcPct val="80000"/>
              </a:lnSpc>
              <a:spcAft>
                <a:spcPts val="0"/>
              </a:spcAft>
              <a:buClr>
                <a:schemeClr val="accent3"/>
              </a:buClr>
              <a:buFontTx/>
              <a:buNone/>
              <a:defRPr/>
            </a:pPr>
            <a:r>
              <a:rPr lang="en-US" sz="2400" dirty="0" smtClean="0"/>
              <a:t>(10) Biologic/immunologic agents;</a:t>
            </a:r>
          </a:p>
          <a:p>
            <a:pPr marL="365760" indent="-256032" eaLnBrk="1" fontAlgn="auto" hangingPunct="1">
              <a:lnSpc>
                <a:spcPct val="80000"/>
              </a:lnSpc>
              <a:spcAft>
                <a:spcPts val="0"/>
              </a:spcAft>
              <a:buClr>
                <a:schemeClr val="accent3"/>
              </a:buClr>
              <a:buFontTx/>
              <a:buNone/>
              <a:defRPr/>
            </a:pPr>
            <a:r>
              <a:rPr lang="en-US" sz="2400" dirty="0" smtClean="0"/>
              <a:t>(11) Dermatologic agents;</a:t>
            </a:r>
          </a:p>
          <a:p>
            <a:pPr marL="365760" indent="-256032" eaLnBrk="1" fontAlgn="auto" hangingPunct="1">
              <a:lnSpc>
                <a:spcPct val="80000"/>
              </a:lnSpc>
              <a:spcAft>
                <a:spcPts val="0"/>
              </a:spcAft>
              <a:buClr>
                <a:schemeClr val="accent3"/>
              </a:buClr>
              <a:buFontTx/>
              <a:buNone/>
              <a:defRPr/>
            </a:pPr>
            <a:r>
              <a:rPr lang="en-US" sz="2400" dirty="0" smtClean="0"/>
              <a:t>(12) </a:t>
            </a:r>
            <a:r>
              <a:rPr lang="en-US" sz="2400" dirty="0" err="1" smtClean="0"/>
              <a:t>Opthalmic</a:t>
            </a:r>
            <a:r>
              <a:rPr lang="en-US" sz="2400" dirty="0" smtClean="0"/>
              <a:t> and </a:t>
            </a:r>
            <a:r>
              <a:rPr lang="en-US" sz="2400" dirty="0" err="1" smtClean="0"/>
              <a:t>otic</a:t>
            </a:r>
            <a:r>
              <a:rPr lang="en-US" sz="2400" dirty="0" smtClean="0"/>
              <a:t> agents;</a:t>
            </a:r>
          </a:p>
          <a:p>
            <a:pPr marL="365760" indent="-256032" eaLnBrk="1" fontAlgn="auto" hangingPunct="1">
              <a:lnSpc>
                <a:spcPct val="80000"/>
              </a:lnSpc>
              <a:spcAft>
                <a:spcPts val="0"/>
              </a:spcAft>
              <a:buClr>
                <a:schemeClr val="accent3"/>
              </a:buClr>
              <a:buFontTx/>
              <a:buNone/>
              <a:defRPr/>
            </a:pPr>
            <a:r>
              <a:rPr lang="en-US" sz="2400" dirty="0" smtClean="0"/>
              <a:t>(13) </a:t>
            </a:r>
            <a:r>
              <a:rPr lang="en-US" sz="2400" dirty="0" err="1" smtClean="0"/>
              <a:t>Antineoplastic</a:t>
            </a:r>
            <a:r>
              <a:rPr lang="en-US" sz="2400" dirty="0" smtClean="0"/>
              <a:t> agents; and</a:t>
            </a:r>
          </a:p>
          <a:p>
            <a:pPr marL="365760" indent="-256032" eaLnBrk="1" fontAlgn="auto" hangingPunct="1">
              <a:lnSpc>
                <a:spcPct val="80000"/>
              </a:lnSpc>
              <a:spcAft>
                <a:spcPts val="0"/>
              </a:spcAft>
              <a:buClr>
                <a:schemeClr val="accent3"/>
              </a:buClr>
              <a:buFontTx/>
              <a:buNone/>
              <a:defRPr/>
            </a:pPr>
            <a:r>
              <a:rPr lang="en-US" sz="2400" dirty="0" smtClean="0"/>
              <a:t>(14) Diagnostic aids.</a:t>
            </a:r>
          </a:p>
          <a:p>
            <a:pPr marL="365760" indent="-256032" eaLnBrk="1" fontAlgn="auto" hangingPunct="1">
              <a:lnSpc>
                <a:spcPct val="80000"/>
              </a:lnSpc>
              <a:spcAft>
                <a:spcPts val="0"/>
              </a:spcAft>
              <a:buClr>
                <a:schemeClr val="accent3"/>
              </a:buClr>
              <a:buFontTx/>
              <a:buNone/>
              <a:defRPr/>
            </a:pPr>
            <a:r>
              <a:rPr lang="en-US" sz="2400" dirty="0" smtClean="0"/>
              <a:t>(15) Other</a:t>
            </a:r>
          </a:p>
          <a:p>
            <a:pPr marL="365760" indent="-256032" eaLnBrk="1" fontAlgn="auto" hangingPunct="1">
              <a:spcAft>
                <a:spcPts val="0"/>
              </a:spcAft>
              <a:buClr>
                <a:schemeClr val="accent3"/>
              </a:buClr>
              <a:buFont typeface="Georgia"/>
              <a:buChar cha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p:nvPr>
        </p:nvSpPr>
        <p:spPr/>
        <p:txBody>
          <a:bodyPr/>
          <a:lstStyle/>
          <a:p>
            <a:pPr algn="ctr" eaLnBrk="1" hangingPunct="1"/>
            <a:r>
              <a:rPr lang="en-US" dirty="0" smtClean="0"/>
              <a:t>APNs Furnishing Samples </a:t>
            </a:r>
          </a:p>
        </p:txBody>
      </p:sp>
      <p:sp>
        <p:nvSpPr>
          <p:cNvPr id="3" name="Content Placeholder 2"/>
          <p:cNvSpPr>
            <a:spLocks noGrp="1"/>
          </p:cNvSpPr>
          <p:nvPr>
            <p:ph idx="1"/>
          </p:nvPr>
        </p:nvSpPr>
        <p:spPr/>
        <p:txBody>
          <a:bodyPr>
            <a:normAutofit lnSpcReduction="10000"/>
          </a:bodyPr>
          <a:lstStyle/>
          <a:p>
            <a:pPr marL="365760" indent="-256032" eaLnBrk="1" fontAlgn="auto" hangingPunct="1">
              <a:lnSpc>
                <a:spcPct val="90000"/>
              </a:lnSpc>
              <a:spcAft>
                <a:spcPts val="0"/>
              </a:spcAft>
              <a:buClr>
                <a:schemeClr val="accent3"/>
              </a:buClr>
              <a:buFont typeface="Georgia"/>
              <a:buChar char="•"/>
              <a:defRPr/>
            </a:pPr>
            <a:r>
              <a:rPr lang="en-US" sz="2400" dirty="0" smtClean="0"/>
              <a:t>Prescribers may furnish a sample of any drug or therapeutic device on the formulary with the following restrictions:</a:t>
            </a:r>
          </a:p>
          <a:p>
            <a:pPr marL="658368" lvl="1" indent="-246888" eaLnBrk="1" fontAlgn="auto" hangingPunct="1">
              <a:lnSpc>
                <a:spcPct val="90000"/>
              </a:lnSpc>
              <a:spcAft>
                <a:spcPts val="0"/>
              </a:spcAft>
              <a:buFont typeface="Georgia"/>
              <a:buChar char="▫"/>
              <a:defRPr/>
            </a:pPr>
            <a:r>
              <a:rPr lang="en-US" sz="2000" dirty="0" smtClean="0">
                <a:solidFill>
                  <a:schemeClr val="tx1"/>
                </a:solidFill>
              </a:rPr>
              <a:t>The amount can not exceed a 72-hour supply except when the minimum quantity of the sample is packaged in an amount greater than a 72 hour supply [ex, OC]</a:t>
            </a:r>
          </a:p>
          <a:p>
            <a:pPr marL="658368" lvl="1" indent="-246888" eaLnBrk="1" fontAlgn="auto" hangingPunct="1">
              <a:lnSpc>
                <a:spcPct val="90000"/>
              </a:lnSpc>
              <a:spcAft>
                <a:spcPts val="0"/>
              </a:spcAft>
              <a:buFont typeface="Georgia"/>
              <a:buChar char="▫"/>
              <a:defRPr/>
            </a:pPr>
            <a:r>
              <a:rPr lang="en-US" sz="2000" dirty="0" smtClean="0">
                <a:solidFill>
                  <a:schemeClr val="tx1"/>
                </a:solidFill>
              </a:rPr>
              <a:t>No charge may be imposed for the sample or furnishing it</a:t>
            </a:r>
          </a:p>
          <a:p>
            <a:pPr marL="658368" lvl="1" indent="-246888" eaLnBrk="1" fontAlgn="auto" hangingPunct="1">
              <a:lnSpc>
                <a:spcPct val="90000"/>
              </a:lnSpc>
              <a:spcAft>
                <a:spcPts val="0"/>
              </a:spcAft>
              <a:buFont typeface="Georgia"/>
              <a:buChar char="▫"/>
              <a:defRPr/>
            </a:pPr>
            <a:r>
              <a:rPr lang="en-US" sz="2000" dirty="0" smtClean="0">
                <a:solidFill>
                  <a:schemeClr val="tx1"/>
                </a:solidFill>
              </a:rPr>
              <a:t>Samples of control substances shall not be furnished</a:t>
            </a:r>
          </a:p>
          <a:p>
            <a:pPr marL="365760" indent="-256032" eaLnBrk="1" fontAlgn="auto" hangingPunct="1">
              <a:lnSpc>
                <a:spcPct val="90000"/>
              </a:lnSpc>
              <a:spcAft>
                <a:spcPts val="0"/>
              </a:spcAft>
              <a:buClr>
                <a:schemeClr val="accent3"/>
              </a:buClr>
              <a:buFont typeface="Georgia"/>
              <a:buChar char="•"/>
              <a:defRPr/>
            </a:pPr>
            <a:r>
              <a:rPr lang="en-US" sz="2400" dirty="0" smtClean="0"/>
              <a:t>Prescribers can furnish a complete supply [from stock]:</a:t>
            </a:r>
          </a:p>
          <a:p>
            <a:pPr marL="658368" lvl="1" indent="-246888" eaLnBrk="1" fontAlgn="auto" hangingPunct="1">
              <a:lnSpc>
                <a:spcPct val="90000"/>
              </a:lnSpc>
              <a:spcAft>
                <a:spcPts val="0"/>
              </a:spcAft>
              <a:buFont typeface="Georgia"/>
              <a:buChar char="▫"/>
              <a:defRPr/>
            </a:pPr>
            <a:r>
              <a:rPr lang="en-US" sz="2000" dirty="0" smtClean="0">
                <a:solidFill>
                  <a:schemeClr val="tx1"/>
                </a:solidFill>
              </a:rPr>
              <a:t>Only if employed by a health department, federally funded comprehensive primary care health clinic, or a nonprofit health care clinic/program</a:t>
            </a:r>
          </a:p>
          <a:p>
            <a:pPr marL="658368" lvl="1" indent="-246888" eaLnBrk="1" fontAlgn="auto" hangingPunct="1">
              <a:lnSpc>
                <a:spcPct val="90000"/>
              </a:lnSpc>
              <a:spcAft>
                <a:spcPts val="0"/>
              </a:spcAft>
              <a:buFont typeface="Georgia"/>
              <a:buChar char="▫"/>
              <a:defRPr/>
            </a:pPr>
            <a:r>
              <a:rPr lang="en-US" sz="2000" dirty="0" smtClean="0">
                <a:solidFill>
                  <a:schemeClr val="tx1"/>
                </a:solidFill>
              </a:rPr>
              <a:t>Categories permitted: ATB, antifungals, </a:t>
            </a:r>
            <a:r>
              <a:rPr lang="en-US" sz="2000" dirty="0" err="1" smtClean="0">
                <a:solidFill>
                  <a:schemeClr val="tx1"/>
                </a:solidFill>
              </a:rPr>
              <a:t>scabicides</a:t>
            </a:r>
            <a:r>
              <a:rPr lang="en-US" sz="2000" dirty="0" smtClean="0">
                <a:solidFill>
                  <a:schemeClr val="tx1"/>
                </a:solidFill>
              </a:rPr>
              <a:t>, prenatal vitamins, contraceptives, and drugs/devices used in the treatment of HTN, DM, asthma, and dyslipidemia</a:t>
            </a:r>
            <a:r>
              <a:rPr lang="en-US" sz="2000" dirty="0"/>
              <a:t>.</a:t>
            </a:r>
            <a:endParaRPr lang="en-US" sz="2000" dirty="0" smtClean="0">
              <a:solidFill>
                <a:schemeClr val="tx1"/>
              </a:solidFill>
            </a:endParaRPr>
          </a:p>
          <a:p>
            <a:pPr marL="365760" indent="-256032" eaLnBrk="1" fontAlgn="auto" hangingPunct="1">
              <a:spcAft>
                <a:spcPts val="0"/>
              </a:spcAft>
              <a:buClr>
                <a:schemeClr val="accent3"/>
              </a:buClr>
              <a:buFont typeface="Georgia"/>
              <a:buChar cha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p:nvPr>
        </p:nvSpPr>
        <p:spPr/>
        <p:txBody>
          <a:bodyPr/>
          <a:lstStyle/>
          <a:p>
            <a:pPr algn="ctr" eaLnBrk="1" hangingPunct="1"/>
            <a:r>
              <a:rPr lang="en-US" dirty="0" smtClean="0"/>
              <a:t>Legal Requirements</a:t>
            </a:r>
          </a:p>
        </p:txBody>
      </p:sp>
      <p:sp>
        <p:nvSpPr>
          <p:cNvPr id="114690" name="Content Placeholder 2"/>
          <p:cNvSpPr>
            <a:spLocks noGrp="1"/>
          </p:cNvSpPr>
          <p:nvPr>
            <p:ph idx="1"/>
          </p:nvPr>
        </p:nvSpPr>
        <p:spPr/>
        <p:txBody>
          <a:bodyPr/>
          <a:lstStyle/>
          <a:p>
            <a:pPr eaLnBrk="1" hangingPunct="1">
              <a:lnSpc>
                <a:spcPct val="90000"/>
              </a:lnSpc>
            </a:pPr>
            <a:r>
              <a:rPr lang="en-US" sz="2400" dirty="0" smtClean="0"/>
              <a:t>If your RN licensure lapses, your COA is revoked; if your national certification lapses your COA is revoked … CTP is revoked</a:t>
            </a:r>
          </a:p>
          <a:p>
            <a:pPr lvl="1" eaLnBrk="1" hangingPunct="1">
              <a:lnSpc>
                <a:spcPct val="90000"/>
              </a:lnSpc>
            </a:pPr>
            <a:r>
              <a:rPr lang="en-US" sz="2000" dirty="0" smtClean="0"/>
              <a:t>It is a minor misdemeanor to prescribe with a lapsed license</a:t>
            </a:r>
          </a:p>
          <a:p>
            <a:pPr lvl="1" eaLnBrk="1" hangingPunct="1">
              <a:lnSpc>
                <a:spcPct val="90000"/>
              </a:lnSpc>
            </a:pPr>
            <a:r>
              <a:rPr lang="en-US" sz="2000" b="1" u="sng" dirty="0" smtClean="0"/>
              <a:t>It is a felony to prescribe without a license</a:t>
            </a:r>
          </a:p>
          <a:p>
            <a:pPr marL="411480" lvl="1" indent="0" eaLnBrk="1" hangingPunct="1">
              <a:lnSpc>
                <a:spcPct val="90000"/>
              </a:lnSpc>
              <a:buNone/>
            </a:pPr>
            <a:endParaRPr lang="en-US" sz="2000" b="1" u="sng" dirty="0" smtClean="0"/>
          </a:p>
          <a:p>
            <a:pPr eaLnBrk="1" hangingPunct="1">
              <a:lnSpc>
                <a:spcPct val="90000"/>
              </a:lnSpc>
            </a:pPr>
            <a:r>
              <a:rPr lang="en-US" sz="2400" dirty="0" smtClean="0"/>
              <a:t>Additional CEU is required to maintain the CTP</a:t>
            </a:r>
          </a:p>
          <a:p>
            <a:pPr lvl="1" eaLnBrk="1" hangingPunct="1">
              <a:lnSpc>
                <a:spcPct val="90000"/>
              </a:lnSpc>
            </a:pPr>
            <a:r>
              <a:rPr lang="en-US" sz="2000" dirty="0" smtClean="0"/>
              <a:t>12 hours of approved advanced pharmacology over hours needed to maintain RN licensure (24 CEU RN, 1hour OH law) </a:t>
            </a:r>
          </a:p>
          <a:p>
            <a:pPr lvl="2" eaLnBrk="1" hangingPunct="1">
              <a:lnSpc>
                <a:spcPct val="90000"/>
              </a:lnSpc>
            </a:pPr>
            <a:r>
              <a:rPr lang="en-US" sz="1800" dirty="0" smtClean="0"/>
              <a:t>Approved Category D [identified with each program]</a:t>
            </a:r>
          </a:p>
          <a:p>
            <a:pPr lvl="2" eaLnBrk="1" hangingPunct="1">
              <a:lnSpc>
                <a:spcPct val="90000"/>
              </a:lnSpc>
            </a:pPr>
            <a:r>
              <a:rPr lang="en-US" sz="1800" dirty="0" smtClean="0"/>
              <a:t>Approved CEU activity by an agency which regulates a health care profession or discipline in OH or another jurisdiction</a:t>
            </a:r>
          </a:p>
          <a:p>
            <a:pPr lvl="2" eaLnBrk="1" hangingPunct="1">
              <a:lnSpc>
                <a:spcPct val="90000"/>
              </a:lnSpc>
            </a:pPr>
            <a:r>
              <a:rPr lang="en-US" sz="1800" dirty="0" smtClean="0"/>
              <a:t>CME</a:t>
            </a:r>
          </a:p>
          <a:p>
            <a:pPr lvl="1" eaLnBrk="1" hangingPunct="1">
              <a:lnSpc>
                <a:spcPct val="90000"/>
              </a:lnSpc>
            </a:pPr>
            <a:r>
              <a:rPr lang="en-US" sz="2000" dirty="0" smtClean="0"/>
              <a:t>Upon request must provide evidence – audit random</a:t>
            </a:r>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1"/>
          <p:cNvSpPr>
            <a:spLocks noGrp="1"/>
          </p:cNvSpPr>
          <p:nvPr>
            <p:ph type="title"/>
          </p:nvPr>
        </p:nvSpPr>
        <p:spPr/>
        <p:txBody>
          <a:bodyPr>
            <a:normAutofit fontScale="90000"/>
          </a:bodyPr>
          <a:lstStyle/>
          <a:p>
            <a:pPr eaLnBrk="1" hangingPunct="1"/>
            <a:r>
              <a:rPr lang="en-US" smtClean="0"/>
              <a:t>CTP # must be written on all RX</a:t>
            </a:r>
          </a:p>
        </p:txBody>
      </p:sp>
      <p:sp>
        <p:nvSpPr>
          <p:cNvPr id="3" name="Content Placeholder 2"/>
          <p:cNvSpPr>
            <a:spLocks noGrp="1"/>
          </p:cNvSpPr>
          <p:nvPr>
            <p:ph idx="1"/>
          </p:nvPr>
        </p:nvSpPr>
        <p:spPr>
          <a:solidFill>
            <a:schemeClr val="accent1"/>
          </a:solidFill>
        </p:spPr>
        <p:txBody>
          <a:bodyPr>
            <a:normAutofit fontScale="92500" lnSpcReduction="20000"/>
          </a:bodyPr>
          <a:lstStyle/>
          <a:p>
            <a:pPr marL="365760" indent="-256032" eaLnBrk="1" fontAlgn="auto" hangingPunct="1">
              <a:lnSpc>
                <a:spcPct val="80000"/>
              </a:lnSpc>
              <a:spcAft>
                <a:spcPts val="0"/>
              </a:spcAft>
              <a:buClr>
                <a:schemeClr val="accent3"/>
              </a:buClr>
              <a:buFontTx/>
              <a:buNone/>
              <a:defRPr/>
            </a:pPr>
            <a:r>
              <a:rPr lang="en-US" dirty="0" smtClean="0"/>
              <a:t>RX                    Carolyn Sutter CNP</a:t>
            </a:r>
          </a:p>
          <a:p>
            <a:pPr marL="365760" indent="-256032" eaLnBrk="1" fontAlgn="auto" hangingPunct="1">
              <a:lnSpc>
                <a:spcPct val="80000"/>
              </a:lnSpc>
              <a:spcAft>
                <a:spcPts val="0"/>
              </a:spcAft>
              <a:buClr>
                <a:schemeClr val="accent3"/>
              </a:buClr>
              <a:buFontTx/>
              <a:buNone/>
              <a:defRPr/>
            </a:pPr>
            <a:r>
              <a:rPr lang="en-US" dirty="0" smtClean="0"/>
              <a:t>	           Primary Care Clinic, Akron OH </a:t>
            </a:r>
          </a:p>
          <a:p>
            <a:pPr marL="365760" indent="-256032" eaLnBrk="1" fontAlgn="auto" hangingPunct="1">
              <a:lnSpc>
                <a:spcPct val="80000"/>
              </a:lnSpc>
              <a:spcAft>
                <a:spcPts val="0"/>
              </a:spcAft>
              <a:buClr>
                <a:schemeClr val="accent3"/>
              </a:buClr>
              <a:buFontTx/>
              <a:buNone/>
              <a:defRPr/>
            </a:pPr>
            <a:r>
              <a:rPr lang="en-US" dirty="0" smtClean="0"/>
              <a:t>	                Phone ###,         </a:t>
            </a:r>
            <a:r>
              <a:rPr lang="en-US" b="1" dirty="0" smtClean="0">
                <a:solidFill>
                  <a:srgbClr val="CC0000"/>
                </a:solidFill>
              </a:rPr>
              <a:t>CTP###</a:t>
            </a:r>
            <a:r>
              <a:rPr lang="en-US" dirty="0" smtClean="0"/>
              <a:t>	    </a:t>
            </a:r>
          </a:p>
          <a:p>
            <a:pPr marL="365760" indent="-256032" eaLnBrk="1" fontAlgn="auto" hangingPunct="1">
              <a:lnSpc>
                <a:spcPct val="80000"/>
              </a:lnSpc>
              <a:spcAft>
                <a:spcPts val="0"/>
              </a:spcAft>
              <a:buClr>
                <a:schemeClr val="accent3"/>
              </a:buClr>
              <a:buFontTx/>
              <a:buNone/>
              <a:defRPr/>
            </a:pPr>
            <a:r>
              <a:rPr lang="en-US" dirty="0" smtClean="0"/>
              <a:t>DATE_____</a:t>
            </a:r>
          </a:p>
          <a:p>
            <a:pPr marL="365760" indent="-256032" eaLnBrk="1" fontAlgn="auto" hangingPunct="1">
              <a:lnSpc>
                <a:spcPct val="80000"/>
              </a:lnSpc>
              <a:spcAft>
                <a:spcPts val="0"/>
              </a:spcAft>
              <a:buClr>
                <a:schemeClr val="accent3"/>
              </a:buClr>
              <a:buFontTx/>
              <a:buNone/>
              <a:defRPr/>
            </a:pPr>
            <a:r>
              <a:rPr lang="en-US" u="sng" dirty="0" smtClean="0"/>
              <a:t>Name______________      DOB_______________</a:t>
            </a:r>
          </a:p>
          <a:p>
            <a:pPr marL="365760" indent="-256032" eaLnBrk="1" fontAlgn="auto" hangingPunct="1">
              <a:lnSpc>
                <a:spcPct val="80000"/>
              </a:lnSpc>
              <a:spcAft>
                <a:spcPts val="0"/>
              </a:spcAft>
              <a:buClr>
                <a:schemeClr val="accent3"/>
              </a:buClr>
              <a:buFontTx/>
              <a:buNone/>
              <a:defRPr/>
            </a:pPr>
            <a:r>
              <a:rPr lang="en-US" u="sng" dirty="0" smtClean="0"/>
              <a:t>Address_____________    Allergies          </a:t>
            </a:r>
            <a:r>
              <a:rPr lang="en-US" dirty="0" smtClean="0"/>
              <a:t>_______</a:t>
            </a:r>
          </a:p>
          <a:p>
            <a:pPr marL="365760" indent="-256032" eaLnBrk="1" fontAlgn="auto" hangingPunct="1">
              <a:lnSpc>
                <a:spcPct val="80000"/>
              </a:lnSpc>
              <a:spcAft>
                <a:spcPts val="0"/>
              </a:spcAft>
              <a:buClr>
                <a:schemeClr val="accent3"/>
              </a:buClr>
              <a:buFontTx/>
              <a:buNone/>
              <a:defRPr/>
            </a:pPr>
            <a:r>
              <a:rPr lang="en-US" dirty="0" smtClean="0"/>
              <a:t>RX </a:t>
            </a:r>
          </a:p>
          <a:p>
            <a:pPr marL="365760" indent="-256032" eaLnBrk="1" fontAlgn="auto" hangingPunct="1">
              <a:lnSpc>
                <a:spcPct val="80000"/>
              </a:lnSpc>
              <a:spcAft>
                <a:spcPts val="0"/>
              </a:spcAft>
              <a:buClr>
                <a:schemeClr val="accent3"/>
              </a:buClr>
              <a:buFontTx/>
              <a:buNone/>
              <a:defRPr/>
            </a:pPr>
            <a:endParaRPr lang="en-US" dirty="0" smtClean="0">
              <a:ln>
                <a:solidFill>
                  <a:schemeClr val="accent1"/>
                </a:solidFill>
              </a:ln>
            </a:endParaRPr>
          </a:p>
          <a:p>
            <a:pPr marL="365760" indent="-256032" eaLnBrk="1" fontAlgn="auto" hangingPunct="1">
              <a:lnSpc>
                <a:spcPct val="80000"/>
              </a:lnSpc>
              <a:spcAft>
                <a:spcPts val="0"/>
              </a:spcAft>
              <a:buClr>
                <a:schemeClr val="accent3"/>
              </a:buClr>
              <a:buFontTx/>
              <a:buNone/>
              <a:defRPr/>
            </a:pPr>
            <a:endParaRPr lang="en-US" u="sng" dirty="0" smtClean="0"/>
          </a:p>
          <a:p>
            <a:pPr marL="365760" indent="-256032" eaLnBrk="1" fontAlgn="auto" hangingPunct="1">
              <a:lnSpc>
                <a:spcPct val="80000"/>
              </a:lnSpc>
              <a:spcAft>
                <a:spcPts val="0"/>
              </a:spcAft>
              <a:buClr>
                <a:schemeClr val="accent3"/>
              </a:buClr>
              <a:buFontTx/>
              <a:buNone/>
              <a:defRPr/>
            </a:pPr>
            <a:endParaRPr lang="en-US" u="sng" dirty="0" smtClean="0"/>
          </a:p>
          <a:p>
            <a:pPr marL="365760" indent="-256032" eaLnBrk="1" fontAlgn="auto" hangingPunct="1">
              <a:lnSpc>
                <a:spcPct val="80000"/>
              </a:lnSpc>
              <a:spcAft>
                <a:spcPts val="0"/>
              </a:spcAft>
              <a:buClr>
                <a:schemeClr val="accent3"/>
              </a:buClr>
              <a:buFontTx/>
              <a:buNone/>
              <a:defRPr/>
            </a:pPr>
            <a:endParaRPr lang="en-US" u="sng" dirty="0" smtClean="0"/>
          </a:p>
          <a:p>
            <a:pPr marL="365760" indent="-256032" eaLnBrk="1" fontAlgn="auto" hangingPunct="1">
              <a:lnSpc>
                <a:spcPct val="80000"/>
              </a:lnSpc>
              <a:spcAft>
                <a:spcPts val="0"/>
              </a:spcAft>
              <a:buClr>
                <a:schemeClr val="accent3"/>
              </a:buClr>
              <a:buFontTx/>
              <a:buNone/>
              <a:defRPr/>
            </a:pPr>
            <a:r>
              <a:rPr lang="en-US" u="sng" dirty="0" err="1" smtClean="0"/>
              <a:t>Dispense____Refills</a:t>
            </a:r>
            <a:r>
              <a:rPr lang="en-US" u="sng" dirty="0" smtClean="0"/>
              <a:t>_____</a:t>
            </a:r>
          </a:p>
          <a:p>
            <a:pPr marL="365760" indent="-256032" eaLnBrk="1" fontAlgn="auto" hangingPunct="1">
              <a:lnSpc>
                <a:spcPct val="80000"/>
              </a:lnSpc>
              <a:spcAft>
                <a:spcPts val="0"/>
              </a:spcAft>
              <a:buClr>
                <a:schemeClr val="accent3"/>
              </a:buClr>
              <a:buFontTx/>
              <a:buNone/>
              <a:defRPr/>
            </a:pPr>
            <a:r>
              <a:rPr lang="en-US" u="sng" dirty="0" smtClean="0"/>
              <a:t>Signature_____________    ______________</a:t>
            </a:r>
          </a:p>
          <a:p>
            <a:pPr marL="365760" indent="-256032" eaLnBrk="1" fontAlgn="auto" hangingPunct="1">
              <a:lnSpc>
                <a:spcPct val="80000"/>
              </a:lnSpc>
              <a:spcAft>
                <a:spcPts val="0"/>
              </a:spcAft>
              <a:buClr>
                <a:schemeClr val="accent3"/>
              </a:buClr>
              <a:buFontTx/>
              <a:buNone/>
              <a:defRPr/>
            </a:pPr>
            <a:r>
              <a:rPr lang="en-US" dirty="0" smtClean="0"/>
              <a:t>DEA#_________________	</a:t>
            </a:r>
          </a:p>
          <a:p>
            <a:pPr marL="365760" indent="-256032" eaLnBrk="1" fontAlgn="auto" hangingPunct="1">
              <a:spcAft>
                <a:spcPts val="0"/>
              </a:spcAft>
              <a:buClr>
                <a:schemeClr val="accent3"/>
              </a:buClr>
              <a:buFont typeface="Georgia"/>
              <a:buChar char="•"/>
              <a:defRPr/>
            </a:pP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itle 1"/>
          <p:cNvSpPr>
            <a:spLocks noGrp="1"/>
          </p:cNvSpPr>
          <p:nvPr>
            <p:ph type="title"/>
          </p:nvPr>
        </p:nvSpPr>
        <p:spPr/>
        <p:txBody>
          <a:bodyPr/>
          <a:lstStyle/>
          <a:p>
            <a:pPr algn="ctr" eaLnBrk="1" hangingPunct="1"/>
            <a:r>
              <a:rPr lang="en-US" smtClean="0"/>
              <a:t>Reference</a:t>
            </a:r>
          </a:p>
        </p:txBody>
      </p:sp>
      <p:sp>
        <p:nvSpPr>
          <p:cNvPr id="3" name="Content Placeholder 2"/>
          <p:cNvSpPr>
            <a:spLocks noGrp="1"/>
          </p:cNvSpPr>
          <p:nvPr>
            <p:ph idx="1"/>
          </p:nvPr>
        </p:nvSpPr>
        <p:spPr/>
        <p:txBody>
          <a:bodyPr>
            <a:normAutofit fontScale="62500" lnSpcReduction="20000"/>
          </a:bodyPr>
          <a:lstStyle/>
          <a:p>
            <a:pPr marL="365760" indent="-256032">
              <a:lnSpc>
                <a:spcPct val="80000"/>
              </a:lnSpc>
              <a:buClr>
                <a:schemeClr val="accent3"/>
              </a:buClr>
              <a:buNone/>
              <a:defRPr/>
            </a:pPr>
            <a:r>
              <a:rPr lang="en-US" dirty="0" err="1" smtClean="0">
                <a:latin typeface="Times New Roman" pitchFamily="18" charset="0"/>
              </a:rPr>
              <a:t>Lawwriter</a:t>
            </a:r>
            <a:r>
              <a:rPr lang="en-US" dirty="0" smtClean="0">
                <a:latin typeface="Times New Roman" pitchFamily="18" charset="0"/>
              </a:rPr>
              <a:t> Ohio Laws and Rules (2012). 4273-8-04: Standard care arrangement for a certified nurse-midwife, certified nurse practitioner, and clinical nurse specialist. Retrieved on February 4, 2013 from </a:t>
            </a:r>
            <a:r>
              <a:rPr lang="en-US" dirty="0" smtClean="0">
                <a:latin typeface="Times New Roman" pitchFamily="18" charset="0"/>
                <a:hlinkClick r:id="rId3"/>
              </a:rPr>
              <a:t>http://codes.ohio.gov/oac/4723-8-04</a:t>
            </a:r>
            <a:endParaRPr lang="en-US" dirty="0" smtClean="0">
              <a:latin typeface="Times New Roman" pitchFamily="18" charset="0"/>
            </a:endParaRPr>
          </a:p>
          <a:p>
            <a:pPr marL="365760" indent="-256032" eaLnBrk="1" fontAlgn="auto" hangingPunct="1">
              <a:lnSpc>
                <a:spcPct val="80000"/>
              </a:lnSpc>
              <a:spcAft>
                <a:spcPts val="0"/>
              </a:spcAft>
              <a:buClr>
                <a:schemeClr val="accent3"/>
              </a:buClr>
              <a:buFont typeface="Wingdings" pitchFamily="2" charset="2"/>
              <a:buNone/>
              <a:defRPr/>
            </a:pPr>
            <a:endParaRPr lang="en-US" dirty="0" smtClean="0">
              <a:latin typeface="Times New Roman" pitchFamily="18" charset="0"/>
            </a:endParaRPr>
          </a:p>
          <a:p>
            <a:pPr marL="365760" indent="-256032" eaLnBrk="1" fontAlgn="auto" hangingPunct="1">
              <a:lnSpc>
                <a:spcPct val="80000"/>
              </a:lnSpc>
              <a:spcAft>
                <a:spcPts val="0"/>
              </a:spcAft>
              <a:buClr>
                <a:schemeClr val="accent3"/>
              </a:buClr>
              <a:buFont typeface="Wingdings" pitchFamily="2" charset="2"/>
              <a:buNone/>
              <a:defRPr/>
            </a:pPr>
            <a:r>
              <a:rPr lang="en-US" dirty="0" err="1" smtClean="0">
                <a:latin typeface="Times New Roman" pitchFamily="18" charset="0"/>
              </a:rPr>
              <a:t>Lawwriter</a:t>
            </a:r>
            <a:r>
              <a:rPr lang="en-US" dirty="0" smtClean="0">
                <a:latin typeface="Times New Roman" pitchFamily="18" charset="0"/>
              </a:rPr>
              <a:t> Ohio Laws and Rules.(2012).</a:t>
            </a:r>
            <a:r>
              <a:rPr lang="en-US" dirty="0" smtClean="0"/>
              <a:t> </a:t>
            </a:r>
            <a:r>
              <a:rPr lang="en-US" dirty="0" smtClean="0">
                <a:latin typeface="Times New Roman" pitchFamily="18" charset="0"/>
              </a:rPr>
              <a:t>Apply for certificate to prescribe. from </a:t>
            </a:r>
            <a:r>
              <a:rPr lang="en-US" dirty="0" smtClean="0">
                <a:latin typeface="Times New Roman" pitchFamily="18" charset="0"/>
                <a:hlinkClick r:id="rId4"/>
              </a:rPr>
              <a:t>http://codes.ohio.gov/orc/4723.48</a:t>
            </a:r>
            <a:endParaRPr lang="en-US" dirty="0" smtClean="0">
              <a:latin typeface="Times New Roman" pitchFamily="18" charset="0"/>
            </a:endParaRPr>
          </a:p>
          <a:p>
            <a:pPr marL="365760" indent="-256032" eaLnBrk="1" fontAlgn="auto" hangingPunct="1">
              <a:lnSpc>
                <a:spcPct val="80000"/>
              </a:lnSpc>
              <a:spcAft>
                <a:spcPts val="0"/>
              </a:spcAft>
              <a:buClr>
                <a:schemeClr val="accent3"/>
              </a:buClr>
              <a:buFont typeface="Wingdings" pitchFamily="2" charset="2"/>
              <a:buNone/>
              <a:defRPr/>
            </a:pPr>
            <a:endParaRPr lang="en-US" dirty="0" smtClean="0">
              <a:latin typeface="Times New Roman" pitchFamily="18" charset="0"/>
            </a:endParaRPr>
          </a:p>
          <a:p>
            <a:pPr marL="365760" indent="-256032" eaLnBrk="1" fontAlgn="auto" hangingPunct="1">
              <a:lnSpc>
                <a:spcPct val="80000"/>
              </a:lnSpc>
              <a:spcAft>
                <a:spcPts val="0"/>
              </a:spcAft>
              <a:buClr>
                <a:schemeClr val="accent3"/>
              </a:buClr>
              <a:buFont typeface="Wingdings" pitchFamily="2" charset="2"/>
              <a:buNone/>
              <a:defRPr/>
            </a:pPr>
            <a:r>
              <a:rPr lang="en-US" dirty="0" err="1" smtClean="0">
                <a:latin typeface="Times New Roman" pitchFamily="18" charset="0"/>
              </a:rPr>
              <a:t>Lawwriter</a:t>
            </a:r>
            <a:r>
              <a:rPr lang="en-US" dirty="0" smtClean="0">
                <a:latin typeface="Times New Roman" pitchFamily="18" charset="0"/>
              </a:rPr>
              <a:t> Ohio Laws and Rules. (2012). Standards and procedures for approval as a certified nurse-midwife, certified nurse practitioner, certified registered nurse anesthetist, or clinical nurse specialist. Retrieved from http: //codes.ohio.gov./</a:t>
            </a:r>
            <a:r>
              <a:rPr lang="en-US" dirty="0" err="1" smtClean="0">
                <a:latin typeface="Times New Roman" pitchFamily="18" charset="0"/>
              </a:rPr>
              <a:t>oac</a:t>
            </a:r>
            <a:r>
              <a:rPr lang="en-US" dirty="0" smtClean="0">
                <a:latin typeface="Times New Roman" pitchFamily="18" charset="0"/>
              </a:rPr>
              <a:t>/4723-8-07</a:t>
            </a:r>
          </a:p>
          <a:p>
            <a:pPr marL="365760" indent="-256032" eaLnBrk="1" fontAlgn="auto" hangingPunct="1">
              <a:lnSpc>
                <a:spcPct val="80000"/>
              </a:lnSpc>
              <a:spcAft>
                <a:spcPts val="0"/>
              </a:spcAft>
              <a:buClr>
                <a:schemeClr val="accent3"/>
              </a:buClr>
              <a:buFont typeface="Wingdings" pitchFamily="2" charset="2"/>
              <a:buNone/>
              <a:defRPr/>
            </a:pPr>
            <a:endParaRPr lang="en-US" dirty="0" smtClean="0">
              <a:latin typeface="Times New Roman" pitchFamily="18" charset="0"/>
            </a:endParaRPr>
          </a:p>
          <a:p>
            <a:pPr marL="365760" indent="-256032">
              <a:lnSpc>
                <a:spcPct val="80000"/>
              </a:lnSpc>
              <a:buClr>
                <a:schemeClr val="accent3"/>
              </a:buClr>
              <a:buNone/>
              <a:defRPr/>
            </a:pPr>
            <a:r>
              <a:rPr lang="en-US" dirty="0" smtClean="0">
                <a:latin typeface="Times New Roman" pitchFamily="18" charset="0"/>
              </a:rPr>
              <a:t>Ohio Board of Nursing. (2009). Advanced Practice. Retrieved on February 4, 2013</a:t>
            </a:r>
            <a:r>
              <a:rPr lang="en-US" dirty="0">
                <a:latin typeface="Times New Roman" pitchFamily="18" charset="0"/>
              </a:rPr>
              <a:t> </a:t>
            </a:r>
            <a:r>
              <a:rPr lang="en-US" dirty="0" smtClean="0">
                <a:latin typeface="Times New Roman" pitchFamily="18" charset="0"/>
              </a:rPr>
              <a:t>from </a:t>
            </a:r>
            <a:r>
              <a:rPr lang="en-US" dirty="0" smtClean="0">
                <a:solidFill>
                  <a:srgbClr val="FF0000"/>
                </a:solidFill>
                <a:latin typeface="Times New Roman" pitchFamily="18" charset="0"/>
              </a:rPr>
              <a:t>http</a:t>
            </a:r>
            <a:r>
              <a:rPr lang="en-US" dirty="0">
                <a:solidFill>
                  <a:srgbClr val="FF0000"/>
                </a:solidFill>
                <a:latin typeface="Times New Roman" pitchFamily="18" charset="0"/>
              </a:rPr>
              <a:t>://www.nursing.ohio.gov/Practice.htm#AdvancedPractice </a:t>
            </a:r>
            <a:endParaRPr lang="en-US" dirty="0" smtClean="0">
              <a:solidFill>
                <a:srgbClr val="FF0000"/>
              </a:solidFill>
              <a:latin typeface="Times New Roman" pitchFamily="18" charset="0"/>
            </a:endParaRPr>
          </a:p>
          <a:p>
            <a:pPr marL="365760" indent="-256032">
              <a:lnSpc>
                <a:spcPct val="80000"/>
              </a:lnSpc>
              <a:buClr>
                <a:schemeClr val="accent3"/>
              </a:buClr>
              <a:buNone/>
              <a:defRPr/>
            </a:pPr>
            <a:endParaRPr lang="en-US" dirty="0" smtClean="0">
              <a:latin typeface="Times New Roman" pitchFamily="18" charset="0"/>
            </a:endParaRPr>
          </a:p>
          <a:p>
            <a:pPr marL="365760" indent="-256032">
              <a:lnSpc>
                <a:spcPct val="80000"/>
              </a:lnSpc>
              <a:buClr>
                <a:schemeClr val="accent3"/>
              </a:buClr>
              <a:buNone/>
              <a:defRPr/>
            </a:pPr>
            <a:r>
              <a:rPr lang="en-US" dirty="0" smtClean="0">
                <a:latin typeface="Times New Roman" pitchFamily="18" charset="0"/>
              </a:rPr>
              <a:t>Ohio Board of Nursing. (2013).Forms and Applications. Advanced Practice Nursing. Certificate of Authority Application Packet. Retrieved on February 4, 2013 from </a:t>
            </a:r>
            <a:r>
              <a:rPr lang="en-US" dirty="0" smtClean="0">
                <a:latin typeface="Times New Roman" pitchFamily="18" charset="0"/>
                <a:hlinkClick r:id="rId5"/>
              </a:rPr>
              <a:t>http://www.nursing.ohio.gov/forms.htm#RX</a:t>
            </a:r>
            <a:endParaRPr lang="en-US" dirty="0" smtClean="0">
              <a:latin typeface="Times New Roman" pitchFamily="18" charset="0"/>
            </a:endParaRPr>
          </a:p>
          <a:p>
            <a:pPr marL="365760" indent="-256032">
              <a:lnSpc>
                <a:spcPct val="80000"/>
              </a:lnSpc>
              <a:buClr>
                <a:schemeClr val="accent3"/>
              </a:buClr>
              <a:buNone/>
              <a:defRPr/>
            </a:pPr>
            <a:endParaRPr lang="en-US" dirty="0" smtClean="0">
              <a:latin typeface="Times New Roman" pitchFamily="18" charset="0"/>
            </a:endParaRPr>
          </a:p>
          <a:p>
            <a:pPr marL="365760" indent="-256032">
              <a:lnSpc>
                <a:spcPct val="80000"/>
              </a:lnSpc>
              <a:buClr>
                <a:schemeClr val="accent3"/>
              </a:buClr>
              <a:buNone/>
              <a:defRPr/>
            </a:pPr>
            <a:endParaRPr lang="en-US" dirty="0" smtClean="0">
              <a:latin typeface="Times New Roman" pitchFamily="18" charset="0"/>
            </a:endParaRPr>
          </a:p>
          <a:p>
            <a:pPr marL="365760" indent="-256032">
              <a:lnSpc>
                <a:spcPct val="80000"/>
              </a:lnSpc>
              <a:buClr>
                <a:schemeClr val="accent3"/>
              </a:buClr>
              <a:buNone/>
              <a:defRPr/>
            </a:pPr>
            <a:r>
              <a:rPr lang="en-US" dirty="0" smtClean="0">
                <a:latin typeface="Times New Roman" pitchFamily="18" charset="0"/>
              </a:rPr>
              <a:t>Ohio Board of Nursing. (2013). Nursing Practice. Advanced Nursing Practice. Approved National Certifying Organizations. Retrieved from </a:t>
            </a:r>
            <a:r>
              <a:rPr lang="en-US" dirty="0" smtClean="0">
                <a:latin typeface="Times New Roman" pitchFamily="18" charset="0"/>
                <a:hlinkClick r:id="rId6"/>
              </a:rPr>
              <a:t>http://www.nursing.ohio.gov/Practice.htm#AdvancedPractice</a:t>
            </a:r>
            <a:endParaRPr lang="en-US" dirty="0" smtClean="0">
              <a:latin typeface="Times New Roman" pitchFamily="18" charset="0"/>
            </a:endParaRPr>
          </a:p>
          <a:p>
            <a:pPr marL="365760" indent="-256032">
              <a:lnSpc>
                <a:spcPct val="80000"/>
              </a:lnSpc>
              <a:buClr>
                <a:schemeClr val="accent3"/>
              </a:buClr>
              <a:buNone/>
              <a:defRPr/>
            </a:pPr>
            <a:endParaRPr lang="en-US" dirty="0" smtClean="0">
              <a:latin typeface="Times New Roman" pitchFamily="18" charset="0"/>
            </a:endParaRPr>
          </a:p>
          <a:p>
            <a:pPr marL="365760" indent="-256032" eaLnBrk="1" fontAlgn="auto" hangingPunct="1">
              <a:spcAft>
                <a:spcPts val="0"/>
              </a:spcAft>
              <a:buClr>
                <a:schemeClr val="accent3"/>
              </a:buClr>
              <a:buFont typeface="Georgia"/>
              <a:buChar cha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p:cNvSpPr>
            <a:spLocks noGrp="1"/>
          </p:cNvSpPr>
          <p:nvPr>
            <p:ph type="title"/>
          </p:nvPr>
        </p:nvSpPr>
        <p:spPr/>
        <p:txBody>
          <a:bodyPr/>
          <a:lstStyle/>
          <a:p>
            <a:pPr algn="ctr" eaLnBrk="1" hangingPunct="1"/>
            <a:r>
              <a:rPr lang="en-US" smtClean="0"/>
              <a:t>References</a:t>
            </a:r>
          </a:p>
        </p:txBody>
      </p:sp>
      <p:sp>
        <p:nvSpPr>
          <p:cNvPr id="120834" name="Content Placeholder 2"/>
          <p:cNvSpPr>
            <a:spLocks noGrp="1"/>
          </p:cNvSpPr>
          <p:nvPr>
            <p:ph idx="1"/>
          </p:nvPr>
        </p:nvSpPr>
        <p:spPr/>
        <p:txBody>
          <a:bodyPr/>
          <a:lstStyle/>
          <a:p>
            <a:pPr eaLnBrk="1" hangingPunct="1"/>
            <a:r>
              <a:rPr lang="en-US" smtClean="0">
                <a:hlinkClick r:id="rId3"/>
              </a:rPr>
              <a:t>www.oaapn.org</a:t>
            </a:r>
            <a:endParaRPr lang="en-US" smtClean="0"/>
          </a:p>
          <a:p>
            <a:pPr eaLnBrk="1" hangingPunct="1"/>
            <a:r>
              <a:rPr lang="en-US" smtClean="0">
                <a:hlinkClick r:id="rId4"/>
              </a:rPr>
              <a:t>www.nursing.ohio.gov</a:t>
            </a:r>
            <a:endParaRPr lang="en-US" smtClean="0"/>
          </a:p>
          <a:p>
            <a:pPr eaLnBrk="1" hangingPunct="1"/>
            <a:r>
              <a:rPr lang="en-US" smtClean="0">
                <a:hlinkClick r:id="rId5"/>
              </a:rPr>
              <a:t>www.deadiversion.usdoj.gov</a:t>
            </a:r>
            <a:endParaRPr lang="en-US" smtClean="0"/>
          </a:p>
          <a:p>
            <a:pPr eaLnBrk="1" hangingPunct="1"/>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p:cNvSpPr>
          <p:nvPr>
            <p:ph type="title"/>
          </p:nvPr>
        </p:nvSpPr>
        <p:spPr/>
        <p:txBody>
          <a:bodyPr/>
          <a:lstStyle/>
          <a:p>
            <a:pPr algn="ctr"/>
            <a:r>
              <a:rPr lang="en-US" smtClean="0"/>
              <a:t>POP QUIZ</a:t>
            </a:r>
          </a:p>
        </p:txBody>
      </p:sp>
      <p:sp>
        <p:nvSpPr>
          <p:cNvPr id="128003" name="Rectangle 3"/>
          <p:cNvSpPr>
            <a:spLocks noGrp="1"/>
          </p:cNvSpPr>
          <p:nvPr>
            <p:ph idx="1"/>
          </p:nvPr>
        </p:nvSpPr>
        <p:spPr>
          <a:xfrm>
            <a:off x="457200" y="2438399"/>
            <a:ext cx="8229600" cy="3734117"/>
          </a:xfrm>
        </p:spPr>
        <p:txBody>
          <a:bodyPr/>
          <a:lstStyle/>
          <a:p>
            <a:pPr marL="0" indent="0">
              <a:buNone/>
            </a:pPr>
            <a:r>
              <a:rPr lang="en-US" dirty="0" smtClean="0"/>
              <a:t>DOES THE BOARD OF NURSING ISSUE A DEA NUMBER?</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p:cNvSpPr>
          <p:nvPr>
            <p:ph type="title"/>
          </p:nvPr>
        </p:nvSpPr>
        <p:spPr/>
        <p:txBody>
          <a:bodyPr/>
          <a:lstStyle/>
          <a:p>
            <a:r>
              <a:rPr lang="en-US" smtClean="0"/>
              <a:t>ANSWER</a:t>
            </a:r>
          </a:p>
        </p:txBody>
      </p:sp>
      <p:sp>
        <p:nvSpPr>
          <p:cNvPr id="130051" name="Rectangle 3"/>
          <p:cNvSpPr>
            <a:spLocks noGrp="1"/>
          </p:cNvSpPr>
          <p:nvPr>
            <p:ph idx="1"/>
          </p:nvPr>
        </p:nvSpPr>
        <p:spPr/>
        <p:txBody>
          <a:bodyPr/>
          <a:lstStyle/>
          <a:p>
            <a:r>
              <a:rPr lang="en-US" smtClean="0"/>
              <a:t>NO</a:t>
            </a:r>
          </a:p>
          <a:p>
            <a:pPr eaLnBrk="1" hangingPunct="1">
              <a:lnSpc>
                <a:spcPct val="90000"/>
              </a:lnSpc>
            </a:pPr>
            <a:r>
              <a:rPr lang="en-US" sz="2400" smtClean="0"/>
              <a:t>An application can be found online at </a:t>
            </a:r>
            <a:r>
              <a:rPr lang="en-US" sz="2400" smtClean="0">
                <a:hlinkClick r:id="rId2"/>
              </a:rPr>
              <a:t>www.deadiversion.usdoj.gov</a:t>
            </a:r>
            <a:r>
              <a:rPr lang="en-US" sz="2400" smtClean="0"/>
              <a:t> and by clicking on drug registration</a:t>
            </a:r>
          </a:p>
          <a:p>
            <a:endParaRPr lang="en-US"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p:cNvSpPr>
          <p:nvPr>
            <p:ph type="title"/>
          </p:nvPr>
        </p:nvSpPr>
        <p:spPr>
          <a:xfrm>
            <a:off x="457200" y="253536"/>
            <a:ext cx="8229600" cy="3861264"/>
          </a:xfrm>
        </p:spPr>
        <p:txBody>
          <a:bodyPr>
            <a:normAutofit/>
          </a:bodyPr>
          <a:lstStyle/>
          <a:p>
            <a:r>
              <a:rPr lang="en-US" sz="3600" dirty="0" smtClean="0"/>
              <a:t>DO YOU INCLUDE CTP NUMBER ON PRESCRIPTIONS YOU WRITE?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4"/>
          <p:cNvSpPr>
            <a:spLocks noGrp="1"/>
          </p:cNvSpPr>
          <p:nvPr>
            <p:ph type="title"/>
          </p:nvPr>
        </p:nvSpPr>
        <p:spPr/>
        <p:txBody>
          <a:bodyPr/>
          <a:lstStyle/>
          <a:p>
            <a:pPr algn="ctr" eaLnBrk="1" hangingPunct="1"/>
            <a:r>
              <a:rPr lang="en-US" smtClean="0"/>
              <a:t>SCA</a:t>
            </a:r>
          </a:p>
        </p:txBody>
      </p:sp>
      <p:sp>
        <p:nvSpPr>
          <p:cNvPr id="24578" name="Content Placeholder 5"/>
          <p:cNvSpPr>
            <a:spLocks noGrp="1"/>
          </p:cNvSpPr>
          <p:nvPr>
            <p:ph idx="1"/>
          </p:nvPr>
        </p:nvSpPr>
        <p:spPr/>
        <p:txBody>
          <a:bodyPr/>
          <a:lstStyle/>
          <a:p>
            <a:pPr eaLnBrk="1" hangingPunct="1">
              <a:buFont typeface="Georgia" pitchFamily="18" charset="0"/>
              <a:buNone/>
            </a:pPr>
            <a:r>
              <a:rPr lang="en-US" sz="2000" b="1" dirty="0" smtClean="0"/>
              <a:t>A new agreement should be initiated when the CNP is employed at a different setting and collaborates with a different physician.</a:t>
            </a:r>
          </a:p>
          <a:p>
            <a:pPr eaLnBrk="1" hangingPunct="1"/>
            <a:r>
              <a:rPr lang="en-US" sz="1800" dirty="0" smtClean="0"/>
              <a:t>A copy of the SCA shall be on file at each site where the CNP practice.</a:t>
            </a:r>
          </a:p>
          <a:p>
            <a:pPr eaLnBrk="1" hangingPunct="1"/>
            <a:endParaRPr lang="en-US" sz="1800" dirty="0" smtClean="0"/>
          </a:p>
          <a:p>
            <a:pPr eaLnBrk="1" hangingPunct="1"/>
            <a:r>
              <a:rPr lang="en-US" sz="1800" dirty="0" smtClean="0"/>
              <a:t>If a collaborating physician enters into a SCA with more than 3 advance practice nurses who hold certificate to prescribe, the MD shall not collaborate at the same time with more that 3 of the APN’s</a:t>
            </a:r>
          </a:p>
          <a:p>
            <a:pPr eaLnBrk="1" hangingPunct="1"/>
            <a:endParaRPr lang="en-US" sz="1800" dirty="0" smtClean="0"/>
          </a:p>
          <a:p>
            <a:pPr eaLnBrk="1" hangingPunct="1"/>
            <a:r>
              <a:rPr lang="en-US" sz="1800" dirty="0" smtClean="0"/>
              <a:t>If a CNP is employed by a hospital the negotiation of a SCA must occur, but may be subject to approval by the medical staff and governing body of the hospital prior to implementation.</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p:cNvSpPr>
          <p:nvPr>
            <p:ph type="title"/>
          </p:nvPr>
        </p:nvSpPr>
        <p:spPr/>
        <p:txBody>
          <a:bodyPr/>
          <a:lstStyle/>
          <a:p>
            <a:r>
              <a:rPr lang="en-US" smtClean="0"/>
              <a:t>ANSWER</a:t>
            </a:r>
          </a:p>
        </p:txBody>
      </p:sp>
      <p:sp>
        <p:nvSpPr>
          <p:cNvPr id="132099" name="Rectangle 3"/>
          <p:cNvSpPr>
            <a:spLocks noGrp="1"/>
          </p:cNvSpPr>
          <p:nvPr>
            <p:ph idx="1"/>
          </p:nvPr>
        </p:nvSpPr>
        <p:spPr/>
        <p:txBody>
          <a:bodyPr/>
          <a:lstStyle/>
          <a:p>
            <a:r>
              <a:rPr lang="en-US" dirty="0" smtClean="0"/>
              <a:t>YES</a:t>
            </a:r>
          </a:p>
          <a:p>
            <a:pPr marL="0" indent="0">
              <a:buNone/>
            </a:pPr>
            <a:endParaRPr lang="en-US" dirty="0" smtClean="0"/>
          </a:p>
          <a:p>
            <a:r>
              <a:rPr lang="en-US" dirty="0" smtClean="0"/>
              <a:t>PRESCRIBER SHOULD INCLUDE CTP NUMBER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p:cNvSpPr>
          <p:nvPr>
            <p:ph type="title" idx="4294967295"/>
          </p:nvPr>
        </p:nvSpPr>
        <p:spPr>
          <a:xfrm>
            <a:off x="381000" y="254000"/>
            <a:ext cx="8305800" cy="3632200"/>
          </a:xfrm>
        </p:spPr>
        <p:txBody>
          <a:bodyPr>
            <a:normAutofit fontScale="90000"/>
          </a:bodyPr>
          <a:lstStyle/>
          <a:p>
            <a:pPr algn="l"/>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CAN CTP HOLDER PRESCRIBE SCHEDULE II DRUG?</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p:cNvSpPr>
          <p:nvPr>
            <p:ph idx="4294967295"/>
          </p:nvPr>
        </p:nvSpPr>
        <p:spPr>
          <a:xfrm>
            <a:off x="381000" y="685800"/>
            <a:ext cx="7924800" cy="5486400"/>
          </a:xfrm>
        </p:spPr>
        <p:txBody>
          <a:bodyPr/>
          <a:lstStyle/>
          <a:p>
            <a:pPr>
              <a:buNone/>
            </a:pPr>
            <a:r>
              <a:rPr lang="en-US" dirty="0" smtClean="0"/>
              <a:t>YES, BUT ONLY IF:</a:t>
            </a:r>
          </a:p>
          <a:p>
            <a:pPr>
              <a:buNone/>
            </a:pPr>
            <a:endParaRPr lang="en-US" dirty="0" smtClean="0"/>
          </a:p>
          <a:p>
            <a:pPr>
              <a:buNone/>
            </a:pPr>
            <a:r>
              <a:rPr lang="en-US" dirty="0" smtClean="0"/>
              <a:t>1) The particular drug appear on the Formulary as Physician Initiated</a:t>
            </a:r>
          </a:p>
          <a:p>
            <a:pPr>
              <a:buNone/>
            </a:pPr>
            <a:r>
              <a:rPr lang="en-US" dirty="0" smtClean="0"/>
              <a:t>2) The patient for the drug is prescribed has a terminal condition as defined in ORC 2133.01</a:t>
            </a:r>
          </a:p>
          <a:p>
            <a:pPr>
              <a:buNone/>
            </a:pPr>
            <a:r>
              <a:rPr lang="en-US" dirty="0" smtClean="0"/>
              <a:t>3)MD initiated the medication</a:t>
            </a:r>
          </a:p>
          <a:p>
            <a:pPr>
              <a:buNone/>
            </a:pPr>
            <a:r>
              <a:rPr lang="en-US" dirty="0" smtClean="0"/>
              <a:t>4)Prescribe less than 24 hour supply</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p:cNvSpPr>
          <p:nvPr>
            <p:ph type="title" idx="4294967295"/>
          </p:nvPr>
        </p:nvSpPr>
        <p:spPr>
          <a:xfrm>
            <a:off x="457200" y="254000"/>
            <a:ext cx="7772400" cy="3937000"/>
          </a:xfrm>
        </p:spPr>
        <p:txBody>
          <a:bodyPr>
            <a:normAutofit/>
          </a:bodyPr>
          <a:lstStyle/>
          <a:p>
            <a:pPr algn="l"/>
            <a:r>
              <a:rPr lang="en-US" dirty="0" smtClean="0"/>
              <a:t>CTP HOLDER PRESCRIBE FOR SELF?</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p:cNvSpPr>
          <p:nvPr>
            <p:ph idx="4294967295"/>
          </p:nvPr>
        </p:nvSpPr>
        <p:spPr>
          <a:xfrm>
            <a:off x="0" y="1646238"/>
            <a:ext cx="8229600" cy="4525962"/>
          </a:xfrm>
        </p:spPr>
        <p:txBody>
          <a:bodyPr/>
          <a:lstStyle/>
          <a:p>
            <a:pPr>
              <a:buNone/>
            </a:pPr>
            <a:r>
              <a:rPr lang="en-US" dirty="0" smtClean="0"/>
              <a:t>	</a:t>
            </a:r>
            <a:r>
              <a:rPr lang="en-US" sz="4000" dirty="0" smtClean="0"/>
              <a:t>NO</a:t>
            </a:r>
            <a:r>
              <a:rPr lang="en-US" sz="4000" dirty="0"/>
              <a:t>.</a:t>
            </a:r>
            <a:endParaRPr lang="en-US" sz="4000"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p:cNvSpPr>
          <p:nvPr>
            <p:ph type="title" idx="4294967295"/>
          </p:nvPr>
        </p:nvSpPr>
        <p:spPr>
          <a:xfrm>
            <a:off x="457200" y="914400"/>
            <a:ext cx="8382000" cy="2667000"/>
          </a:xfrm>
        </p:spPr>
        <p:txBody>
          <a:bodyPr/>
          <a:lstStyle/>
          <a:p>
            <a:pPr algn="l"/>
            <a:r>
              <a:rPr lang="en-US" sz="3600" dirty="0" smtClean="0"/>
              <a:t>CAN A MEDICAL ASSISTANT ADMINISTER A MEDICATION AS ORDERED BY A CTP HOLDER?</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p:cNvSpPr>
          <p:nvPr>
            <p:ph idx="4294967295"/>
          </p:nvPr>
        </p:nvSpPr>
        <p:spPr>
          <a:xfrm>
            <a:off x="0" y="609600"/>
            <a:ext cx="8229600" cy="5562600"/>
          </a:xfrm>
        </p:spPr>
        <p:txBody>
          <a:bodyPr/>
          <a:lstStyle/>
          <a:p>
            <a:pPr>
              <a:buNone/>
            </a:pPr>
            <a:r>
              <a:rPr lang="en-US" dirty="0" smtClean="0"/>
              <a:t>	A NURSE MAY DELEGATE THE ADMINISTRATION OF ONLY: OTC TOPICAL MEDICATIONS TO BE APPLIED INTACT SKIN FOR PURPOSE OF IMPROVING SKIN CONDITION OR PROVIDING BARRIER; OTC EYE AND EAR DROPS; SUPPOSITORY MEDICATIONS; FOOT SOAK TREATMENTS, ENEMAS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46238"/>
            <a:ext cx="7772400" cy="4525962"/>
          </a:xfrm>
        </p:spPr>
        <p:txBody>
          <a:bodyPr/>
          <a:lstStyle/>
          <a:p>
            <a:pPr>
              <a:buNone/>
            </a:pPr>
            <a:r>
              <a:rPr lang="en-US" dirty="0" smtClean="0"/>
              <a:t>All CNMs, CNSs and CNPs must have a SCA.  </a:t>
            </a:r>
          </a:p>
          <a:p>
            <a:pPr>
              <a:buNone/>
            </a:pPr>
            <a:r>
              <a:rPr lang="en-US" dirty="0" smtClean="0"/>
              <a:t>Only Psychiatric/ Mental Health CNSs who do not plan on prescribing are exempt from developing an SCA.</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54000"/>
            <a:ext cx="8229600" cy="4546600"/>
          </a:xfrm>
        </p:spPr>
        <p:txBody>
          <a:bodyPr>
            <a:normAutofit fontScale="90000"/>
          </a:bodyPr>
          <a:lstStyle/>
          <a:p>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dirty="0" smtClean="0"/>
              <a:t>DOES THE STANDARD CARE ARRANGEMENT NEED TO BE FILED WITH THE OHIO BOARD OF NURSING?</a:t>
            </a:r>
            <a:endParaRPr lang="en-US" dirty="0"/>
          </a:p>
        </p:txBody>
      </p:sp>
      <p:sp>
        <p:nvSpPr>
          <p:cNvPr id="3" name="Rectangle 2"/>
          <p:cNvSpPr/>
          <p:nvPr/>
        </p:nvSpPr>
        <p:spPr>
          <a:xfrm>
            <a:off x="1524000" y="1447800"/>
            <a:ext cx="6019800" cy="954107"/>
          </a:xfrm>
          <a:prstGeom prst="rect">
            <a:avLst/>
          </a:prstGeom>
        </p:spPr>
        <p:txBody>
          <a:bodyPr wrap="square">
            <a:spAutoFit/>
          </a:bodyPr>
          <a:lstStyle/>
          <a:p>
            <a:r>
              <a:rPr lang="en-US" sz="2800" dirty="0" smtClean="0"/>
              <a:t/>
            </a:r>
            <a:br>
              <a:rPr lang="en-US" sz="2800" dirty="0" smtClean="0"/>
            </a:br>
            <a:endParaRPr lang="en-US" sz="28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990600"/>
            <a:ext cx="8458200" cy="5181600"/>
          </a:xfrm>
        </p:spPr>
        <p:txBody>
          <a:bodyPr>
            <a:normAutofit/>
          </a:bodyPr>
          <a:lstStyle/>
          <a:p>
            <a:pPr>
              <a:buNone/>
            </a:pPr>
            <a:r>
              <a:rPr lang="en-US" dirty="0" smtClean="0"/>
              <a:t>No.  The Standard Care Arrangement must be kept on file at EACH practice site.  The </a:t>
            </a:r>
            <a:r>
              <a:rPr lang="en-US" dirty="0" err="1" smtClean="0"/>
              <a:t>SCA</a:t>
            </a:r>
            <a:r>
              <a:rPr lang="en-US" dirty="0" smtClean="0"/>
              <a:t> must be available at all times upon request by the Board of Nursing or other parties.  While the Board of Nursing has the right to review the </a:t>
            </a:r>
            <a:r>
              <a:rPr lang="en-US" dirty="0" err="1" smtClean="0"/>
              <a:t>SCA</a:t>
            </a:r>
            <a:r>
              <a:rPr lang="en-US" dirty="0" smtClean="0"/>
              <a:t> at any time for compliance, it does not need to approve the Standard Care Arrangement in advance.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algn="ctr" eaLnBrk="1" hangingPunct="1"/>
            <a:r>
              <a:rPr lang="en-US" smtClean="0"/>
              <a:t>SCA</a:t>
            </a:r>
          </a:p>
        </p:txBody>
      </p:sp>
      <p:sp>
        <p:nvSpPr>
          <p:cNvPr id="26626" name="Content Placeholder 2"/>
          <p:cNvSpPr>
            <a:spLocks noGrp="1"/>
          </p:cNvSpPr>
          <p:nvPr>
            <p:ph idx="1"/>
          </p:nvPr>
        </p:nvSpPr>
        <p:spPr/>
        <p:txBody>
          <a:bodyPr/>
          <a:lstStyle/>
          <a:p>
            <a:pPr indent="0" eaLnBrk="1" hangingPunct="1">
              <a:buFont typeface="Georgia" pitchFamily="18" charset="0"/>
              <a:buNone/>
            </a:pPr>
            <a:r>
              <a:rPr lang="en-US" dirty="0" smtClean="0"/>
              <a:t>The Ohio Board of Nursing (OBN) must be informed of the collaborating physician’s identity within 30 days of engaging in practice. </a:t>
            </a: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371600"/>
            <a:ext cx="7924800" cy="1077218"/>
          </a:xfrm>
          <a:prstGeom prst="rect">
            <a:avLst/>
          </a:prstGeom>
        </p:spPr>
        <p:txBody>
          <a:bodyPr wrap="square">
            <a:spAutoFit/>
          </a:bodyPr>
          <a:lstStyle/>
          <a:p>
            <a:endParaRPr lang="en-US" sz="3200" b="1" dirty="0" smtClean="0"/>
          </a:p>
          <a:p>
            <a:endParaRPr lang="en-US" sz="3200" b="1" dirty="0" smtClean="0"/>
          </a:p>
        </p:txBody>
      </p:sp>
      <p:sp>
        <p:nvSpPr>
          <p:cNvPr id="2" name="Title 1"/>
          <p:cNvSpPr>
            <a:spLocks noGrp="1"/>
          </p:cNvSpPr>
          <p:nvPr>
            <p:ph type="title"/>
          </p:nvPr>
        </p:nvSpPr>
        <p:spPr>
          <a:xfrm>
            <a:off x="457200" y="1524000"/>
            <a:ext cx="8229600" cy="2971800"/>
          </a:xfrm>
        </p:spPr>
        <p:txBody>
          <a:bodyPr>
            <a:normAutofit fontScale="90000"/>
          </a:bodyPr>
          <a:lstStyle/>
          <a:p>
            <a:r>
              <a:rPr lang="en-US" dirty="0" smtClean="0"/>
              <a:t>WHERE IS THE FORMULARY? </a:t>
            </a:r>
            <a:br>
              <a:rPr lang="en-US" dirty="0" smtClean="0"/>
            </a:br>
            <a:r>
              <a:rPr lang="en-US" dirty="0" smtClean="0"/>
              <a:t>HOW OFTEN IS IT UPDATED? </a:t>
            </a:r>
            <a:r>
              <a:rPr lang="en-US" dirty="0"/>
              <a:t/>
            </a:r>
            <a:br>
              <a:rPr lang="en-US" dirty="0"/>
            </a:br>
            <a:endParaRPr lang="en-US" dirty="0"/>
          </a:p>
        </p:txBody>
      </p:sp>
      <p:sp>
        <p:nvSpPr>
          <p:cNvPr id="4" name="Content Placeholder 3"/>
          <p:cNvSpPr>
            <a:spLocks noGrp="1"/>
          </p:cNvSpPr>
          <p:nvPr>
            <p:ph idx="1"/>
          </p:nvPr>
        </p:nvSpPr>
        <p:spPr>
          <a:xfrm>
            <a:off x="457200" y="6096000"/>
            <a:ext cx="8229600" cy="76516"/>
          </a:xfrm>
        </p:spPr>
        <p:txBody>
          <a:bodyPr>
            <a:normAutofit fontScale="25000" lnSpcReduction="20000"/>
          </a:bodyPr>
          <a:lstStyle/>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066800"/>
            <a:ext cx="8839200" cy="4324350"/>
          </a:xfrm>
        </p:spPr>
        <p:txBody>
          <a:bodyPr>
            <a:normAutofit fontScale="92500" lnSpcReduction="20000"/>
          </a:bodyPr>
          <a:lstStyle/>
          <a:p>
            <a:pPr>
              <a:buNone/>
            </a:pPr>
            <a:r>
              <a:rPr lang="en-US" dirty="0" smtClean="0"/>
              <a:t>	The Formulary is maintained on the Board of Nursing website in the Nursing Practice Section. The Committee for Prescriptive Governance (CPG) meets two to three times throughout the year to discuss the drugs on the Formulary. Information regarding meeting dates may be accessed through the Board’s website. The Formulary is updated after the </a:t>
            </a:r>
            <a:r>
              <a:rPr lang="en-US" dirty="0" err="1" smtClean="0"/>
              <a:t>CPG</a:t>
            </a:r>
            <a:r>
              <a:rPr lang="en-US" dirty="0" smtClean="0"/>
              <a:t> meets. Each CTP holder is responsible for prescribing in accordance with the most current version of the Formulary.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3"/>
          <p:cNvSpPr>
            <a:spLocks noGrp="1"/>
          </p:cNvSpPr>
          <p:nvPr>
            <p:ph type="ctrTitle"/>
          </p:nvPr>
        </p:nvSpPr>
        <p:spPr/>
        <p:txBody>
          <a:bodyPr/>
          <a:lstStyle/>
          <a:p>
            <a:pPr eaLnBrk="1" hangingPunct="1"/>
            <a:r>
              <a:rPr lang="en-US" smtClean="0"/>
              <a:t>Certificate of Authority</a:t>
            </a:r>
          </a:p>
        </p:txBody>
      </p:sp>
      <p:sp>
        <p:nvSpPr>
          <p:cNvPr id="28674" name="Subtitle 4"/>
          <p:cNvSpPr>
            <a:spLocks noGrp="1"/>
          </p:cNvSpPr>
          <p:nvPr>
            <p:ph type="subTitle" idx="1"/>
          </p:nvPr>
        </p:nvSpPr>
        <p:spPr/>
        <p:txBody>
          <a:bodyPr/>
          <a:lstStyle/>
          <a:p>
            <a:pPr marL="63500" eaLnBrk="1" hangingPunct="1"/>
            <a:r>
              <a:rPr lang="en-US" smtClean="0"/>
              <a:t>COA</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normAutofit fontScale="90000"/>
          </a:bodyPr>
          <a:lstStyle/>
          <a:p>
            <a:pPr algn="ctr" eaLnBrk="1" hangingPunct="1"/>
            <a:r>
              <a:rPr lang="en-US" dirty="0" smtClean="0"/>
              <a:t>Ohio Board of Nursing Requirements</a:t>
            </a:r>
          </a:p>
        </p:txBody>
      </p:sp>
      <p:sp>
        <p:nvSpPr>
          <p:cNvPr id="30722" name="Rectangle 3"/>
          <p:cNvSpPr>
            <a:spLocks noGrp="1" noChangeArrowheads="1"/>
          </p:cNvSpPr>
          <p:nvPr>
            <p:ph idx="1"/>
          </p:nvPr>
        </p:nvSpPr>
        <p:spPr>
          <a:xfrm>
            <a:off x="457200" y="1447800"/>
            <a:ext cx="8229600" cy="5029199"/>
          </a:xfrm>
        </p:spPr>
        <p:txBody>
          <a:bodyPr>
            <a:normAutofit lnSpcReduction="10000"/>
          </a:bodyPr>
          <a:lstStyle/>
          <a:p>
            <a:r>
              <a:rPr lang="en-US" sz="2400" dirty="0" smtClean="0"/>
              <a:t>Licensed RN</a:t>
            </a:r>
          </a:p>
          <a:p>
            <a:r>
              <a:rPr lang="en-US" sz="2400" dirty="0" smtClean="0"/>
              <a:t>Verification of National Certification</a:t>
            </a:r>
          </a:p>
          <a:p>
            <a:pPr>
              <a:buNone/>
            </a:pPr>
            <a:r>
              <a:rPr lang="en-US" sz="2400" dirty="0" smtClean="0"/>
              <a:t>	2013 Approved certifying organizations can be found </a:t>
            </a:r>
            <a:r>
              <a:rPr lang="en-US" sz="2400" dirty="0"/>
              <a:t>at  </a:t>
            </a:r>
            <a:r>
              <a:rPr lang="en-US" sz="2400" dirty="0">
                <a:hlinkClick r:id="rId3"/>
              </a:rPr>
              <a:t>http://</a:t>
            </a:r>
            <a:r>
              <a:rPr lang="en-US" sz="2400" dirty="0" smtClean="0">
                <a:hlinkClick r:id="rId3"/>
              </a:rPr>
              <a:t>www.nursecredentialing.org/Certification/VerifyCertification.aspx</a:t>
            </a:r>
            <a:r>
              <a:rPr lang="en-US" sz="2400" dirty="0" smtClean="0"/>
              <a:t>  (ANCC)</a:t>
            </a:r>
          </a:p>
          <a:p>
            <a:r>
              <a:rPr lang="en-US" sz="2400" dirty="0" smtClean="0"/>
              <a:t>Completed COA application</a:t>
            </a:r>
          </a:p>
          <a:p>
            <a:r>
              <a:rPr lang="en-US" sz="2400" dirty="0" smtClean="0"/>
              <a:t>$100 non-refundable fee (Payable to “Treasurer, State of Ohio”)</a:t>
            </a:r>
          </a:p>
          <a:p>
            <a:r>
              <a:rPr lang="en-US" sz="2400" dirty="0" smtClean="0"/>
              <a:t>2 x 2 Head shot-less than 1 yr old</a:t>
            </a:r>
          </a:p>
          <a:p>
            <a:r>
              <a:rPr lang="en-US" sz="2400" dirty="0" smtClean="0"/>
              <a:t>Notarized Affidavit-after application completion</a:t>
            </a:r>
          </a:p>
          <a:p>
            <a:r>
              <a:rPr lang="en-US" sz="2400" dirty="0" smtClean="0"/>
              <a:t>Verification of graduate degree-</a:t>
            </a:r>
            <a:r>
              <a:rPr lang="en-US" sz="2400" i="1" dirty="0" smtClean="0"/>
              <a:t>Form B must be sent from school directly to the Board of Nursing</a:t>
            </a:r>
          </a:p>
          <a:p>
            <a:r>
              <a:rPr lang="en-US" sz="2400" dirty="0" smtClean="0"/>
              <a:t>If not completed in 1 year, application is forfeited</a:t>
            </a:r>
          </a:p>
          <a:p>
            <a:pPr marL="365760" indent="-256032">
              <a:lnSpc>
                <a:spcPct val="80000"/>
              </a:lnSpc>
              <a:buClr>
                <a:schemeClr val="accent3"/>
              </a:buClr>
              <a:buNone/>
              <a:defRPr/>
            </a:pPr>
            <a:r>
              <a:rPr lang="en-US" sz="2400" dirty="0">
                <a:latin typeface="Times New Roman" pitchFamily="18" charset="0"/>
                <a:hlinkClick r:id="rId4"/>
              </a:rPr>
              <a:t>http://</a:t>
            </a:r>
            <a:r>
              <a:rPr lang="en-US" sz="2400" dirty="0" smtClean="0">
                <a:latin typeface="Times New Roman" pitchFamily="18" charset="0"/>
                <a:hlinkClick r:id="rId4"/>
              </a:rPr>
              <a:t>www.nursing.ohio.gov/forms.htm#RX</a:t>
            </a:r>
            <a:endParaRPr lang="en-US" sz="2400" dirty="0" smtClean="0">
              <a:latin typeface="Times New Roman" pitchFamily="18" charset="0"/>
            </a:endParaRPr>
          </a:p>
          <a:p>
            <a:pPr marL="365760" indent="-256032">
              <a:lnSpc>
                <a:spcPct val="80000"/>
              </a:lnSpc>
              <a:buClr>
                <a:schemeClr val="accent3"/>
              </a:buClr>
              <a:buNone/>
              <a:defRPr/>
            </a:pPr>
            <a:endParaRPr lang="en-US" sz="2400" dirty="0" smtClean="0">
              <a:latin typeface="Times New Roman" pitchFamily="18" charset="0"/>
            </a:endParaRPr>
          </a:p>
          <a:p>
            <a:pPr marL="365760" indent="-256032">
              <a:lnSpc>
                <a:spcPct val="80000"/>
              </a:lnSpc>
              <a:buClr>
                <a:schemeClr val="accent3"/>
              </a:buClr>
              <a:buNone/>
              <a:defRPr/>
            </a:pPr>
            <a:endParaRPr lang="en-US" sz="2400" dirty="0" smtClean="0">
              <a:latin typeface="Times New Roman" pitchFamily="18" charset="0"/>
            </a:endParaRPr>
          </a:p>
          <a:p>
            <a:pPr eaLnBrk="1" hangingPunct="1">
              <a:buNone/>
            </a:pPr>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1593</TotalTime>
  <Words>3688</Words>
  <Application>Microsoft Macintosh PowerPoint</Application>
  <PresentationFormat>On-screen Show (4:3)</PresentationFormat>
  <Paragraphs>423</Paragraphs>
  <Slides>71</Slides>
  <Notes>35</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Foundry</vt:lpstr>
      <vt:lpstr>Ohio Advanced Practice Nursing Law</vt:lpstr>
      <vt:lpstr>Standard Care Arrangement Ohio   </vt:lpstr>
      <vt:lpstr>Standard Care Agreement (SCA)</vt:lpstr>
      <vt:lpstr>SCA</vt:lpstr>
      <vt:lpstr>SCA</vt:lpstr>
      <vt:lpstr>SCA</vt:lpstr>
      <vt:lpstr>SCA</vt:lpstr>
      <vt:lpstr>Certificate of Authority</vt:lpstr>
      <vt:lpstr>Ohio Board of Nursing Requirements</vt:lpstr>
      <vt:lpstr>COA</vt:lpstr>
      <vt:lpstr>COA</vt:lpstr>
      <vt:lpstr>Certificate to Prescribe</vt:lpstr>
      <vt:lpstr>Applying for Certificate to Prescribe</vt:lpstr>
      <vt:lpstr>Applying for Certificate to Prescribe</vt:lpstr>
      <vt:lpstr>Pharmacology Requirement</vt:lpstr>
      <vt:lpstr>Applying for Certificate to Prescribe</vt:lpstr>
      <vt:lpstr>Certificate to Prescribe- Externship (CTP-E)</vt:lpstr>
      <vt:lpstr>CTP-E</vt:lpstr>
      <vt:lpstr>CTP-E</vt:lpstr>
      <vt:lpstr>CTP-E</vt:lpstr>
      <vt:lpstr>Externship Requirement</vt:lpstr>
      <vt:lpstr>Certificate to Prescribe (CTP)</vt:lpstr>
      <vt:lpstr>CTP</vt:lpstr>
      <vt:lpstr>Prescribing Medication</vt:lpstr>
      <vt:lpstr>Furnishing Medication</vt:lpstr>
      <vt:lpstr>Drug Enforcement Agency</vt:lpstr>
      <vt:lpstr>Obtaining DEA number</vt:lpstr>
      <vt:lpstr>Prescription of Controlled Substances</vt:lpstr>
      <vt:lpstr>Schedule II Definition</vt:lpstr>
      <vt:lpstr>Schedule II</vt:lpstr>
      <vt:lpstr>Schedule II</vt:lpstr>
      <vt:lpstr>Schedule II</vt:lpstr>
      <vt:lpstr>Schedule II</vt:lpstr>
      <vt:lpstr>Prescription of Controlled Substances</vt:lpstr>
      <vt:lpstr>Prescription of Controlled Substances</vt:lpstr>
      <vt:lpstr>Continuing Education for Schedule II</vt:lpstr>
      <vt:lpstr>Continuing Education for Schedule II</vt:lpstr>
      <vt:lpstr>Formulary</vt:lpstr>
      <vt:lpstr>Formulary</vt:lpstr>
      <vt:lpstr>Committee on Prescriptive Governance (CPG) Members</vt:lpstr>
      <vt:lpstr>Formulary Additions/Revisions</vt:lpstr>
      <vt:lpstr>APN Responsibility</vt:lpstr>
      <vt:lpstr>Importance of Knowing the Prescribing Laws</vt:lpstr>
      <vt:lpstr>Physician Initiated (PI)</vt:lpstr>
      <vt:lpstr>Physician Consultation (PC)</vt:lpstr>
      <vt:lpstr>Off Label Use</vt:lpstr>
      <vt:lpstr>Drug Review Requirement</vt:lpstr>
      <vt:lpstr>Drugs Requiring Review</vt:lpstr>
      <vt:lpstr>IV Medications</vt:lpstr>
      <vt:lpstr>IV Medications</vt:lpstr>
      <vt:lpstr>Formulary Classifications</vt:lpstr>
      <vt:lpstr>APNs Furnishing Samples </vt:lpstr>
      <vt:lpstr>Legal Requirements</vt:lpstr>
      <vt:lpstr>CTP # must be written on all RX</vt:lpstr>
      <vt:lpstr>Reference</vt:lpstr>
      <vt:lpstr>References</vt:lpstr>
      <vt:lpstr>POP QUIZ</vt:lpstr>
      <vt:lpstr>ANSWER</vt:lpstr>
      <vt:lpstr>DO YOU INCLUDE CTP NUMBER ON PRESCRIPTIONS YOU WRITE?</vt:lpstr>
      <vt:lpstr>ANSWER</vt:lpstr>
      <vt:lpstr>       CAN CTP HOLDER PRESCRIBE SCHEDULE II DRUG?</vt:lpstr>
      <vt:lpstr>PowerPoint Presentation</vt:lpstr>
      <vt:lpstr>CTP HOLDER PRESCRIBE FOR SELF?</vt:lpstr>
      <vt:lpstr>PowerPoint Presentation</vt:lpstr>
      <vt:lpstr>CAN A MEDICAL ASSISTANT ADMINISTER A MEDICATION AS ORDERED BY A CTP HOLDER?</vt:lpstr>
      <vt:lpstr>PowerPoint Presentation</vt:lpstr>
      <vt:lpstr>PowerPoint Presentation</vt:lpstr>
      <vt:lpstr>   DOES THE STANDARD CARE ARRANGEMENT NEED TO BE FILED WITH THE OHIO BOARD OF NURSING?</vt:lpstr>
      <vt:lpstr>PowerPoint Presentation</vt:lpstr>
      <vt:lpstr>WHERE IS THE FORMULARY?  HOW OFTEN IS IT UPDATED?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 Practitioner: Practice Agreements</dc:title>
  <dc:creator>jennifer Laign</dc:creator>
  <cp:lastModifiedBy>Carolyn Sutter</cp:lastModifiedBy>
  <cp:revision>134</cp:revision>
  <dcterms:created xsi:type="dcterms:W3CDTF">2010-01-31T16:08:10Z</dcterms:created>
  <dcterms:modified xsi:type="dcterms:W3CDTF">2013-02-13T20:31:14Z</dcterms:modified>
</cp:coreProperties>
</file>